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6"/>
  </p:notesMasterIdLst>
  <p:sldIdLst>
    <p:sldId id="257" r:id="rId2"/>
    <p:sldId id="399" r:id="rId3"/>
    <p:sldId id="262" r:id="rId4"/>
    <p:sldId id="388" r:id="rId5"/>
    <p:sldId id="378" r:id="rId6"/>
    <p:sldId id="390" r:id="rId7"/>
    <p:sldId id="383" r:id="rId8"/>
    <p:sldId id="350" r:id="rId9"/>
    <p:sldId id="393" r:id="rId10"/>
    <p:sldId id="351" r:id="rId11"/>
    <p:sldId id="264" r:id="rId12"/>
    <p:sldId id="401" r:id="rId13"/>
    <p:sldId id="402" r:id="rId14"/>
    <p:sldId id="408" r:id="rId15"/>
    <p:sldId id="403" r:id="rId16"/>
    <p:sldId id="331" r:id="rId17"/>
    <p:sldId id="386" r:id="rId18"/>
    <p:sldId id="382" r:id="rId19"/>
    <p:sldId id="355" r:id="rId20"/>
    <p:sldId id="394" r:id="rId21"/>
    <p:sldId id="395" r:id="rId22"/>
    <p:sldId id="396" r:id="rId23"/>
    <p:sldId id="397" r:id="rId24"/>
    <p:sldId id="294" r:id="rId25"/>
    <p:sldId id="398" r:id="rId26"/>
    <p:sldId id="411" r:id="rId27"/>
    <p:sldId id="412" r:id="rId28"/>
    <p:sldId id="413" r:id="rId29"/>
    <p:sldId id="414" r:id="rId30"/>
    <p:sldId id="415" r:id="rId31"/>
    <p:sldId id="416" r:id="rId32"/>
    <p:sldId id="417" r:id="rId33"/>
    <p:sldId id="418" r:id="rId34"/>
    <p:sldId id="410"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390" y="9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69F8020-4FC0-436D-8973-462D7AF55FD3}" type="datetimeFigureOut">
              <a:rPr lang="ar-SA" smtClean="0"/>
              <a:pPr/>
              <a:t>09/05/1443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924CC53-E4EB-43E9-B184-B455787E7BAD}" type="slidenum">
              <a:rPr lang="ar-SA" smtClean="0"/>
              <a:pPr/>
              <a:t>‹#›</a:t>
            </a:fld>
            <a:endParaRPr lang="ar-SA"/>
          </a:p>
        </p:txBody>
      </p:sp>
    </p:spTree>
    <p:extLst>
      <p:ext uri="{BB962C8B-B14F-4D97-AF65-F5344CB8AC3E}">
        <p14:creationId xmlns:p14="http://schemas.microsoft.com/office/powerpoint/2010/main" val="325026376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2924CC53-E4EB-43E9-B184-B455787E7BAD}" type="slidenum">
              <a:rPr lang="ar-SA" smtClean="0"/>
              <a:pPr/>
              <a:t>10</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2924CC53-E4EB-43E9-B184-B455787E7BAD}" type="slidenum">
              <a:rPr lang="ar-SA" smtClean="0"/>
              <a:pPr/>
              <a:t>16</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8B8410-2352-47C9-B140-625A8C8A7E77}" type="slidenum">
              <a:rPr lang="ar-SA" smtClean="0">
                <a:latin typeface="Arial" charset="0"/>
              </a:rPr>
              <a:pPr fontAlgn="base">
                <a:spcBef>
                  <a:spcPct val="0"/>
                </a:spcBef>
                <a:spcAft>
                  <a:spcPct val="0"/>
                </a:spcAft>
                <a:defRPr/>
              </a:pPr>
              <a:t>34</a:t>
            </a:fld>
            <a:endParaRPr lang="en-US" smtClean="0">
              <a:latin typeface="Arial" charset="0"/>
              <a:cs typeface="Arial" charset="0"/>
            </a:endParaRPr>
          </a:p>
        </p:txBody>
      </p:sp>
      <p:sp>
        <p:nvSpPr>
          <p:cNvPr id="46083" name="Rectangle 7"/>
          <p:cNvSpPr txBox="1">
            <a:spLocks noGrp="1" noChangeArrowheads="1"/>
          </p:cNvSpPr>
          <p:nvPr/>
        </p:nvSpPr>
        <p:spPr bwMode="auto">
          <a:xfrm>
            <a:off x="1588" y="8685213"/>
            <a:ext cx="2971800" cy="457200"/>
          </a:xfrm>
          <a:prstGeom prst="rect">
            <a:avLst/>
          </a:prstGeom>
          <a:noFill/>
          <a:ln w="9525">
            <a:noFill/>
            <a:miter lim="800000"/>
            <a:headEnd/>
            <a:tailEnd/>
          </a:ln>
        </p:spPr>
        <p:txBody>
          <a:bodyPr anchor="b"/>
          <a:lstStyle/>
          <a:p>
            <a:fld id="{7C2710A1-AE74-4D32-A5C0-3D97D3979060}" type="slidenum">
              <a:rPr lang="ar-SA" sz="1200">
                <a:latin typeface="Calibri" pitchFamily="34" charset="0"/>
              </a:rPr>
              <a:pPr/>
              <a:t>34</a:t>
            </a:fld>
            <a:endParaRPr lang="en-US" sz="1200">
              <a:latin typeface="Calibri" pitchFamily="34" charset="0"/>
            </a:endParaRPr>
          </a:p>
        </p:txBody>
      </p:sp>
      <p:sp>
        <p:nvSpPr>
          <p:cNvPr id="4608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cs typeface="Arial" charset="0"/>
            </a:endParaRPr>
          </a:p>
        </p:txBody>
      </p:sp>
    </p:spTree>
    <p:extLst>
      <p:ext uri="{BB962C8B-B14F-4D97-AF65-F5344CB8AC3E}">
        <p14:creationId xmlns:p14="http://schemas.microsoft.com/office/powerpoint/2010/main" val="3429232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09/05/1443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09/05/1443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09/05/1443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09/05/1443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09/05/1443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09/05/1443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7344" y="332656"/>
            <a:ext cx="8625136" cy="6120680"/>
          </a:xfrm>
          <a:solidFill>
            <a:schemeClr val="accent3">
              <a:lumMod val="40000"/>
              <a:lumOff val="60000"/>
            </a:schemeClr>
          </a:solidFill>
        </p:spPr>
        <p:txBody>
          <a:bodyPr>
            <a:noAutofit/>
          </a:bodyPr>
          <a:lstStyle/>
          <a:p>
            <a:pPr algn="ctr" rtl="0">
              <a:buNone/>
            </a:pPr>
            <a:r>
              <a:rPr lang="en-US" sz="6600" b="1" dirty="0" smtClean="0">
                <a:solidFill>
                  <a:schemeClr val="accent2"/>
                </a:solidFill>
                <a:latin typeface="Times New Roman" panose="02020603050405020304" pitchFamily="18" charset="0"/>
                <a:cs typeface="Times New Roman" panose="02020603050405020304" pitchFamily="18" charset="0"/>
              </a:rPr>
              <a:t>Research Design</a:t>
            </a:r>
            <a:endParaRPr lang="en-US" sz="6600" b="1" dirty="0" smtClean="0">
              <a:solidFill>
                <a:schemeClr val="accent2"/>
              </a:solidFill>
              <a:latin typeface="Times New Roman" panose="02020603050405020304" pitchFamily="18" charset="0"/>
              <a:cs typeface="Times New Roman" panose="02020603050405020304" pitchFamily="18" charset="0"/>
            </a:endParaRPr>
          </a:p>
          <a:p>
            <a:pPr algn="ctr" rtl="0">
              <a:buNone/>
            </a:pPr>
            <a:endParaRPr lang="en-US" b="1" dirty="0" smtClean="0">
              <a:solidFill>
                <a:schemeClr val="accent2"/>
              </a:solidFill>
              <a:latin typeface="Times New Roman" panose="02020603050405020304" pitchFamily="18" charset="0"/>
              <a:cs typeface="Times New Roman" panose="02020603050405020304" pitchFamily="18" charset="0"/>
            </a:endParaRPr>
          </a:p>
          <a:p>
            <a:pPr algn="ctr" rtl="0">
              <a:buNone/>
            </a:pPr>
            <a:r>
              <a:rPr lang="en-US" b="1" dirty="0" smtClean="0">
                <a:solidFill>
                  <a:schemeClr val="accent2"/>
                </a:solidFill>
                <a:latin typeface="Times New Roman" panose="02020603050405020304" pitchFamily="18" charset="0"/>
                <a:cs typeface="Times New Roman" panose="02020603050405020304" pitchFamily="18" charset="0"/>
              </a:rPr>
              <a:t>Unit SIX</a:t>
            </a:r>
            <a:endParaRPr lang="en-US" b="1" dirty="0" smtClean="0">
              <a:solidFill>
                <a:schemeClr val="accent2"/>
              </a:solidFill>
              <a:latin typeface="Times New Roman" panose="02020603050405020304" pitchFamily="18" charset="0"/>
              <a:cs typeface="Times New Roman" panose="02020603050405020304" pitchFamily="18" charset="0"/>
            </a:endParaRPr>
          </a:p>
          <a:p>
            <a:pPr algn="ctr" rtl="0">
              <a:buNone/>
            </a:pPr>
            <a:r>
              <a:rPr lang="en-US" b="1" dirty="0" smtClean="0">
                <a:solidFill>
                  <a:schemeClr val="accent2"/>
                </a:solidFill>
                <a:latin typeface="Times New Roman" panose="02020603050405020304" pitchFamily="18" charset="0"/>
                <a:cs typeface="Times New Roman" panose="02020603050405020304" pitchFamily="18" charset="0"/>
              </a:rPr>
              <a:t>  </a:t>
            </a:r>
            <a:r>
              <a:rPr lang="en-US" b="1" dirty="0" smtClean="0">
                <a:solidFill>
                  <a:schemeClr val="accent2"/>
                </a:solidFill>
                <a:latin typeface="Times New Roman" panose="02020603050405020304" pitchFamily="18" charset="0"/>
                <a:cs typeface="Times New Roman" panose="02020603050405020304" pitchFamily="18" charset="0"/>
              </a:rPr>
              <a:t>Part </a:t>
            </a:r>
            <a:r>
              <a:rPr lang="en-US" b="1" dirty="0" smtClean="0">
                <a:solidFill>
                  <a:schemeClr val="accent2"/>
                </a:solidFill>
                <a:latin typeface="Times New Roman" panose="02020603050405020304" pitchFamily="18" charset="0"/>
                <a:cs typeface="Times New Roman" panose="02020603050405020304" pitchFamily="18" charset="0"/>
              </a:rPr>
              <a:t>1</a:t>
            </a:r>
          </a:p>
          <a:p>
            <a:pPr algn="ctr" rtl="0">
              <a:buNone/>
            </a:pPr>
            <a:r>
              <a:rPr lang="en-US" sz="3600" b="1" dirty="0" smtClean="0">
                <a:solidFill>
                  <a:schemeClr val="accent2"/>
                </a:solidFill>
                <a:latin typeface="Times New Roman" panose="02020603050405020304" pitchFamily="18" charset="0"/>
                <a:cs typeface="Times New Roman" panose="02020603050405020304" pitchFamily="18" charset="0"/>
              </a:rPr>
              <a:t>EXPERIMENTAL</a:t>
            </a:r>
            <a:endParaRPr lang="en-US" b="1" dirty="0" smtClean="0">
              <a:solidFill>
                <a:schemeClr val="accent2"/>
              </a:solidFill>
              <a:latin typeface="Times New Roman" panose="02020603050405020304" pitchFamily="18" charset="0"/>
              <a:cs typeface="Times New Roman" panose="02020603050405020304" pitchFamily="18" charset="0"/>
            </a:endParaRPr>
          </a:p>
          <a:p>
            <a:pPr algn="ctr" rtl="0">
              <a:buNone/>
            </a:pPr>
            <a:r>
              <a:rPr lang="en-US" sz="3600" b="1" dirty="0" smtClean="0">
                <a:solidFill>
                  <a:schemeClr val="accent2"/>
                </a:solidFill>
                <a:latin typeface="Times New Roman" panose="02020603050405020304" pitchFamily="18" charset="0"/>
                <a:cs typeface="Times New Roman" panose="02020603050405020304" pitchFamily="18" charset="0"/>
              </a:rPr>
              <a:t>QUASI-EXPERIMENTAL</a:t>
            </a:r>
            <a:endParaRPr lang="en-US" sz="3600" b="1" dirty="0">
              <a:solidFill>
                <a:schemeClr val="accent2"/>
              </a:solidFill>
              <a:latin typeface="Times New Roman" panose="02020603050405020304" pitchFamily="18" charset="0"/>
              <a:cs typeface="Times New Roman" panose="02020603050405020304" pitchFamily="18" charset="0"/>
            </a:endParaRPr>
          </a:p>
          <a:p>
            <a:pPr algn="ctr" rtl="0">
              <a:buNone/>
            </a:pPr>
            <a:r>
              <a:rPr lang="en-US" dirty="0" smtClean="0">
                <a:solidFill>
                  <a:schemeClr val="accent2"/>
                </a:solidFill>
                <a:latin typeface="Times New Roman" panose="02020603050405020304" pitchFamily="18" charset="0"/>
                <a:cs typeface="Times New Roman" panose="02020603050405020304" pitchFamily="18" charset="0"/>
              </a:rPr>
              <a:t>       </a:t>
            </a:r>
            <a:endParaRPr lang="ar-SA" sz="2000" dirty="0">
              <a:solidFill>
                <a:schemeClr val="accent2"/>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44016"/>
            <a:ext cx="8686800" cy="6309320"/>
          </a:xfrm>
        </p:spPr>
        <p:txBody>
          <a:bodyPr>
            <a:noAutofit/>
          </a:bodyPr>
          <a:lstStyle/>
          <a:p>
            <a:pPr algn="just" rtl="0">
              <a:buNone/>
            </a:pPr>
            <a:r>
              <a:rPr lang="en-US" dirty="0" smtClean="0">
                <a:solidFill>
                  <a:srgbClr val="FF0000"/>
                </a:solidFill>
                <a:latin typeface="Times New Roman" panose="02020603050405020304" pitchFamily="18" charset="0"/>
                <a:cs typeface="Times New Roman" panose="02020603050405020304" pitchFamily="18" charset="0"/>
              </a:rPr>
              <a:t>T</a:t>
            </a:r>
            <a:r>
              <a:rPr lang="en-US" b="1" dirty="0" smtClean="0">
                <a:solidFill>
                  <a:srgbClr val="FF0000"/>
                </a:solidFill>
                <a:latin typeface="Times New Roman" panose="02020603050405020304" pitchFamily="18" charset="0"/>
                <a:cs typeface="Times New Roman" panose="02020603050405020304" pitchFamily="18" charset="0"/>
              </a:rPr>
              <a:t>he pretest–posttest design</a:t>
            </a:r>
          </a:p>
          <a:p>
            <a:pPr algn="just" rtl="0">
              <a:buNone/>
            </a:pPr>
            <a:r>
              <a:rPr lang="en-US" sz="2800" dirty="0" smtClean="0">
                <a:latin typeface="Times New Roman" panose="02020603050405020304" pitchFamily="18" charset="0"/>
                <a:cs typeface="Times New Roman" panose="02020603050405020304" pitchFamily="18" charset="0"/>
              </a:rPr>
              <a:t>    The most frequently used experimental  design,  is the pretest–posttest design, in this design, </a:t>
            </a:r>
          </a:p>
          <a:p>
            <a:pPr algn="just" rtl="0">
              <a:buNone/>
            </a:pPr>
            <a:r>
              <a:rPr lang="en-US" sz="2800" dirty="0" smtClean="0">
                <a:latin typeface="Times New Roman" panose="02020603050405020304" pitchFamily="18" charset="0"/>
                <a:cs typeface="Times New Roman" panose="02020603050405020304" pitchFamily="18" charset="0"/>
              </a:rPr>
              <a:t>1- the subjects are randomly assigned to groups, </a:t>
            </a:r>
          </a:p>
          <a:p>
            <a:pPr algn="just" rtl="0">
              <a:buNone/>
            </a:pPr>
            <a:r>
              <a:rPr lang="en-US" sz="2800" dirty="0" smtClean="0">
                <a:latin typeface="Times New Roman" panose="02020603050405020304" pitchFamily="18" charset="0"/>
                <a:cs typeface="Times New Roman" panose="02020603050405020304" pitchFamily="18" charset="0"/>
              </a:rPr>
              <a:t>2- a pretest is given to both groups  </a:t>
            </a:r>
          </a:p>
          <a:p>
            <a:pPr algn="just" rtl="0">
              <a:buNone/>
            </a:pPr>
            <a:r>
              <a:rPr lang="en-US" sz="2800" dirty="0" smtClean="0">
                <a:latin typeface="Times New Roman" panose="02020603050405020304" pitchFamily="18" charset="0"/>
                <a:cs typeface="Times New Roman" panose="02020603050405020304" pitchFamily="18" charset="0"/>
              </a:rPr>
              <a:t>3- the experimental group receives the experimental treatment and the comparison group receives the routine treatment or no treatment and</a:t>
            </a:r>
          </a:p>
          <a:p>
            <a:pPr algn="just" rtl="0">
              <a:buNone/>
            </a:pPr>
            <a:r>
              <a:rPr lang="en-US" sz="2800" dirty="0" smtClean="0">
                <a:latin typeface="Times New Roman" panose="02020603050405020304" pitchFamily="18" charset="0"/>
                <a:cs typeface="Times New Roman" panose="02020603050405020304" pitchFamily="18" charset="0"/>
              </a:rPr>
              <a:t>4- a post test is given to both groups . </a:t>
            </a:r>
          </a:p>
          <a:p>
            <a:pPr algn="just" rtl="0">
              <a:buNone/>
            </a:pPr>
            <a:r>
              <a:rPr lang="en-US" sz="2800" dirty="0">
                <a:latin typeface="Times New Roman" panose="02020603050405020304" pitchFamily="18" charset="0"/>
                <a:cs typeface="Times New Roman" panose="02020603050405020304" pitchFamily="18" charset="0"/>
              </a:rPr>
              <a:t>So, for example, a pretest–posttest design would be depicted as follows:</a:t>
            </a:r>
          </a:p>
          <a:p>
            <a:pPr algn="just" rtl="0">
              <a:buNone/>
            </a:pP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R O1   X O2 (experimental group)</a:t>
            </a:r>
          </a:p>
          <a:p>
            <a:pPr algn="just" rtl="0">
              <a:buNone/>
            </a:pPr>
            <a:r>
              <a:rPr lang="en-US" sz="2800" dirty="0">
                <a:solidFill>
                  <a:srgbClr val="FF0000"/>
                </a:solidFill>
                <a:latin typeface="Times New Roman" panose="02020603050405020304" pitchFamily="18" charset="0"/>
                <a:cs typeface="Times New Roman" panose="02020603050405020304" pitchFamily="18" charset="0"/>
              </a:rPr>
              <a:t>                             R O1      O2(comparison group)</a:t>
            </a:r>
            <a:endParaRPr lang="ar-SA" sz="2800" dirty="0">
              <a:solidFill>
                <a:srgbClr val="FF0000"/>
              </a:solidFill>
              <a:latin typeface="Times New Roman" panose="02020603050405020304" pitchFamily="18" charset="0"/>
              <a:cs typeface="Times New Roman" panose="02020603050405020304" pitchFamily="18" charset="0"/>
            </a:endParaRPr>
          </a:p>
          <a:p>
            <a:pPr algn="just" rtl="0">
              <a:buNone/>
            </a:pPr>
            <a:endParaRPr lang="en-US" sz="2800" dirty="0" smtClean="0">
              <a:latin typeface="Times New Roman" panose="02020603050405020304" pitchFamily="18" charset="0"/>
              <a:cs typeface="Times New Roman" panose="02020603050405020304" pitchFamily="18" charset="0"/>
            </a:endParaRPr>
          </a:p>
          <a:p>
            <a:pPr algn="just" rtl="0">
              <a:buNone/>
            </a:pPr>
            <a:r>
              <a:rPr lang="en-US" sz="2800" dirty="0" smtClean="0">
                <a:latin typeface="Times New Roman" panose="02020603050405020304" pitchFamily="18" charset="0"/>
                <a:cs typeface="Times New Roman" panose="02020603050405020304" pitchFamily="18" charset="0"/>
              </a:rPr>
              <a:t>                             </a:t>
            </a:r>
            <a:endParaRPr lang="ar-SA" sz="2800" dirty="0" smtClean="0">
              <a:latin typeface="Times New Roman" panose="02020603050405020304" pitchFamily="18" charset="0"/>
              <a:cs typeface="Times New Roman" panose="02020603050405020304" pitchFamily="18" charset="0"/>
            </a:endParaRPr>
          </a:p>
          <a:p>
            <a:pPr algn="just" rtl="0">
              <a:buNone/>
            </a:pPr>
            <a:endParaRPr lang="ar-SA"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57916"/>
          </a:xfrm>
        </p:spPr>
        <p:txBody>
          <a:bodyPr>
            <a:noAutofit/>
          </a:bodyPr>
          <a:lstStyle/>
          <a:p>
            <a:pPr algn="just" rtl="0">
              <a:buNone/>
            </a:pPr>
            <a:r>
              <a:rPr lang="en-US" b="1" dirty="0" smtClean="0">
                <a:solidFill>
                  <a:srgbClr val="FF0000"/>
                </a:solidFill>
                <a:latin typeface="Times New Roman" panose="02020603050405020304" pitchFamily="18" charset="0"/>
                <a:cs typeface="Times New Roman" panose="02020603050405020304" pitchFamily="18" charset="0"/>
              </a:rPr>
              <a:t>Post test-only  control group design</a:t>
            </a:r>
            <a:endParaRPr lang="en-US" dirty="0" smtClean="0">
              <a:solidFill>
                <a:srgbClr val="FF0000"/>
              </a:solidFill>
              <a:latin typeface="Times New Roman" panose="02020603050405020304" pitchFamily="18" charset="0"/>
              <a:cs typeface="Times New Roman" panose="02020603050405020304" pitchFamily="18" charset="0"/>
            </a:endParaRPr>
          </a:p>
          <a:p>
            <a:pPr algn="just" rtl="0">
              <a:buNone/>
            </a:pPr>
            <a:r>
              <a:rPr lang="en-US" sz="2800" dirty="0" smtClean="0">
                <a:latin typeface="Times New Roman" panose="02020603050405020304" pitchFamily="18" charset="0"/>
                <a:cs typeface="Times New Roman" panose="02020603050405020304" pitchFamily="18" charset="0"/>
              </a:rPr>
              <a:t>     The most basic experimental design involves randomizing subjects to different groups and then measuring the dependent variable. </a:t>
            </a:r>
          </a:p>
          <a:p>
            <a:pPr algn="just" rtl="0">
              <a:buNone/>
            </a:pPr>
            <a:r>
              <a:rPr lang="en-US" sz="2800" dirty="0" smtClean="0">
                <a:latin typeface="Times New Roman" panose="02020603050405020304" pitchFamily="18" charset="0"/>
                <a:cs typeface="Times New Roman" panose="02020603050405020304" pitchFamily="18" charset="0"/>
              </a:rPr>
              <a:t>In this design,</a:t>
            </a:r>
          </a:p>
          <a:p>
            <a:pPr algn="just" rtl="0">
              <a:buNone/>
            </a:pPr>
            <a:r>
              <a:rPr lang="en-US" sz="2800" dirty="0" smtClean="0">
                <a:latin typeface="Times New Roman" panose="02020603050405020304" pitchFamily="18" charset="0"/>
                <a:cs typeface="Times New Roman" panose="02020603050405020304" pitchFamily="18" charset="0"/>
              </a:rPr>
              <a:t>1- subjects are randomly assigned to groups </a:t>
            </a:r>
          </a:p>
          <a:p>
            <a:pPr algn="just" rtl="0">
              <a:buNone/>
            </a:pPr>
            <a:r>
              <a:rPr lang="en-US" sz="2800" dirty="0" smtClean="0">
                <a:latin typeface="Times New Roman" panose="02020603050405020304" pitchFamily="18" charset="0"/>
                <a:cs typeface="Times New Roman" panose="02020603050405020304" pitchFamily="18" charset="0"/>
              </a:rPr>
              <a:t>2- the experimental group receives the experimental treatment,  </a:t>
            </a:r>
          </a:p>
          <a:p>
            <a:pPr algn="just" rtl="0">
              <a:buNone/>
            </a:pPr>
            <a:r>
              <a:rPr lang="en-US" sz="2800" dirty="0" smtClean="0">
                <a:latin typeface="Times New Roman" panose="02020603050405020304" pitchFamily="18" charset="0"/>
                <a:cs typeface="Times New Roman" panose="02020603050405020304" pitchFamily="18" charset="0"/>
              </a:rPr>
              <a:t>3-the comparison group receive the ordinary treatment or no treatment and </a:t>
            </a:r>
          </a:p>
          <a:p>
            <a:pPr algn="just" rtl="0">
              <a:buNone/>
            </a:pPr>
            <a:r>
              <a:rPr lang="en-US" sz="2800" dirty="0" smtClean="0">
                <a:latin typeface="Times New Roman" panose="02020603050405020304" pitchFamily="18" charset="0"/>
                <a:cs typeface="Times New Roman" panose="02020603050405020304" pitchFamily="18" charset="0"/>
              </a:rPr>
              <a:t>4- a posttest is given to both groups</a:t>
            </a:r>
          </a:p>
          <a:p>
            <a:pPr algn="just" rtl="0">
              <a:buNone/>
            </a:pPr>
            <a:r>
              <a:rPr lang="en-US" sz="2800" b="1" dirty="0" smtClean="0">
                <a:latin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cs typeface="Times New Roman" panose="02020603050405020304" pitchFamily="18" charset="0"/>
              </a:rPr>
              <a:t>R X O</a:t>
            </a:r>
            <a:r>
              <a:rPr lang="en-US" sz="2400" b="1" dirty="0" smtClean="0">
                <a:solidFill>
                  <a:srgbClr val="FF0000"/>
                </a:solidFill>
                <a:latin typeface="Times New Roman" panose="02020603050405020304" pitchFamily="18" charset="0"/>
                <a:cs typeface="Times New Roman" panose="02020603050405020304" pitchFamily="18" charset="0"/>
              </a:rPr>
              <a:t>1</a:t>
            </a:r>
            <a:r>
              <a:rPr lang="en-US" sz="2800" b="1" dirty="0" smtClean="0">
                <a:solidFill>
                  <a:srgbClr val="FF0000"/>
                </a:solidFill>
                <a:latin typeface="Times New Roman" panose="02020603050405020304" pitchFamily="18" charset="0"/>
                <a:cs typeface="Times New Roman" panose="02020603050405020304" pitchFamily="18" charset="0"/>
              </a:rPr>
              <a:t> (experimental group)</a:t>
            </a:r>
          </a:p>
          <a:p>
            <a:pPr algn="just" rtl="0">
              <a:buNone/>
            </a:pPr>
            <a:r>
              <a:rPr lang="en-US" sz="2800" b="1" dirty="0" smtClean="0">
                <a:solidFill>
                  <a:srgbClr val="FF0000"/>
                </a:solidFill>
                <a:latin typeface="Times New Roman" panose="02020603050405020304" pitchFamily="18" charset="0"/>
                <a:cs typeface="Times New Roman" panose="02020603050405020304" pitchFamily="18" charset="0"/>
              </a:rPr>
              <a:t> R      O</a:t>
            </a:r>
            <a:r>
              <a:rPr lang="en-US" sz="2400" b="1" dirty="0" smtClean="0">
                <a:solidFill>
                  <a:srgbClr val="FF0000"/>
                </a:solidFill>
                <a:latin typeface="Times New Roman" panose="02020603050405020304" pitchFamily="18" charset="0"/>
                <a:cs typeface="Times New Roman" panose="02020603050405020304" pitchFamily="18" charset="0"/>
              </a:rPr>
              <a:t>1</a:t>
            </a:r>
            <a:r>
              <a:rPr lang="en-US" sz="2800" b="1" dirty="0" smtClean="0">
                <a:solidFill>
                  <a:srgbClr val="FF0000"/>
                </a:solidFill>
                <a:latin typeface="Times New Roman" panose="02020603050405020304" pitchFamily="18" charset="0"/>
                <a:cs typeface="Times New Roman" panose="02020603050405020304" pitchFamily="18" charset="0"/>
              </a:rPr>
              <a:t>(comparison group)</a:t>
            </a:r>
          </a:p>
          <a:p>
            <a:pPr algn="just" rtl="0">
              <a:buNone/>
            </a:pPr>
            <a:endParaRPr lang="en-US" sz="2800" b="1" dirty="0" smtClean="0">
              <a:solidFill>
                <a:srgbClr val="FF0000"/>
              </a:solidFill>
              <a:latin typeface="Times New Roman" panose="02020603050405020304" pitchFamily="18" charset="0"/>
              <a:cs typeface="Times New Roman" panose="02020603050405020304" pitchFamily="18" charset="0"/>
            </a:endParaRPr>
          </a:p>
          <a:p>
            <a:pPr algn="just" rtl="0">
              <a:buNone/>
            </a:pPr>
            <a:endParaRPr lang="ar-SA"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4525963"/>
          </a:xfrm>
        </p:spPr>
        <p:txBody>
          <a:bodyPr>
            <a:noAutofit/>
          </a:bodyPr>
          <a:lstStyle/>
          <a:p>
            <a:pPr marL="0" indent="0" algn="l" rtl="0">
              <a:buNone/>
            </a:pPr>
            <a:r>
              <a:rPr lang="en-US" dirty="0">
                <a:solidFill>
                  <a:srgbClr val="FF0000"/>
                </a:solidFill>
                <a:latin typeface="Times New Roman" panose="02020603050405020304" pitchFamily="18" charset="0"/>
                <a:cs typeface="Times New Roman" panose="02020603050405020304" pitchFamily="18" charset="0"/>
              </a:rPr>
              <a:t>Solomon Four-Group Design </a:t>
            </a:r>
            <a:endParaRPr lang="en-US" dirty="0" smtClean="0">
              <a:solidFill>
                <a:srgbClr val="FF0000"/>
              </a:solidFill>
              <a:latin typeface="Times New Roman" panose="02020603050405020304" pitchFamily="18" charset="0"/>
              <a:cs typeface="Times New Roman" panose="02020603050405020304" pitchFamily="18" charset="0"/>
            </a:endParaRPr>
          </a:p>
          <a:p>
            <a:pPr marL="0" indent="0" algn="l" rtl="0">
              <a:buNone/>
            </a:pPr>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the Solomon four-group design, </a:t>
            </a:r>
            <a:endParaRPr lang="en-US" sz="2800" dirty="0" smtClean="0">
              <a:latin typeface="Times New Roman" panose="02020603050405020304" pitchFamily="18" charset="0"/>
              <a:cs typeface="Times New Roman" panose="02020603050405020304" pitchFamily="18" charset="0"/>
            </a:endParaRPr>
          </a:p>
          <a:p>
            <a:pPr marL="514350" indent="-514350" algn="l" rtl="0">
              <a:buAutoNum type="alphaLcParenBoth"/>
            </a:pPr>
            <a:r>
              <a:rPr lang="en-US" sz="2800" dirty="0" smtClean="0">
                <a:latin typeface="Times New Roman" panose="02020603050405020304" pitchFamily="18" charset="0"/>
                <a:cs typeface="Times New Roman" panose="02020603050405020304" pitchFamily="18" charset="0"/>
              </a:rPr>
              <a:t>subjects </a:t>
            </a:r>
            <a:r>
              <a:rPr lang="en-US" sz="2800" dirty="0">
                <a:latin typeface="Times New Roman" panose="02020603050405020304" pitchFamily="18" charset="0"/>
                <a:cs typeface="Times New Roman" panose="02020603050405020304" pitchFamily="18" charset="0"/>
              </a:rPr>
              <a:t>are randomly assigned to one of the four groups; </a:t>
            </a:r>
            <a:endParaRPr lang="en-US" sz="2800" dirty="0" smtClean="0">
              <a:latin typeface="Times New Roman" panose="02020603050405020304" pitchFamily="18" charset="0"/>
              <a:cs typeface="Times New Roman" panose="02020603050405020304" pitchFamily="18" charset="0"/>
            </a:endParaRPr>
          </a:p>
          <a:p>
            <a:pPr marL="514350" indent="-514350" algn="l" rtl="0">
              <a:buAutoNum type="alphaLcParenBoth"/>
            </a:pPr>
            <a:r>
              <a:rPr lang="en-US" sz="2800" dirty="0" smtClean="0">
                <a:latin typeface="Times New Roman" panose="02020603050405020304" pitchFamily="18" charset="0"/>
                <a:cs typeface="Times New Roman" panose="02020603050405020304" pitchFamily="18" charset="0"/>
              </a:rPr>
              <a:t>two </a:t>
            </a:r>
            <a:r>
              <a:rPr lang="en-US" sz="2800" dirty="0">
                <a:latin typeface="Times New Roman" panose="02020603050405020304" pitchFamily="18" charset="0"/>
                <a:cs typeface="Times New Roman" panose="02020603050405020304" pitchFamily="18" charset="0"/>
              </a:rPr>
              <a:t>of the groups, experimental group </a:t>
            </a:r>
            <a:r>
              <a:rPr lang="en-US" sz="2800" dirty="0" smtClean="0">
                <a:latin typeface="Times New Roman" panose="02020603050405020304" pitchFamily="18" charset="0"/>
                <a:cs typeface="Times New Roman" panose="02020603050405020304" pitchFamily="18" charset="0"/>
              </a:rPr>
              <a:t>1</a:t>
            </a:r>
          </a:p>
          <a:p>
            <a:pPr marL="0" indent="0" algn="l" rtl="0">
              <a:buNone/>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comparison group 1, are pretested; </a:t>
            </a:r>
            <a:endParaRPr lang="en-US" sz="2800" dirty="0" smtClean="0">
              <a:latin typeface="Times New Roman" panose="02020603050405020304" pitchFamily="18" charset="0"/>
              <a:cs typeface="Times New Roman" panose="02020603050405020304" pitchFamily="18" charset="0"/>
            </a:endParaRPr>
          </a:p>
          <a:p>
            <a:pPr marL="0" indent="0" algn="l" rtl="0">
              <a:buNone/>
            </a:pPr>
            <a:r>
              <a:rPr lang="en-US" sz="2800" dirty="0" smtClean="0">
                <a:solidFill>
                  <a:srgbClr val="FF0000"/>
                </a:solidFill>
                <a:latin typeface="Times New Roman" panose="02020603050405020304" pitchFamily="18" charset="0"/>
                <a:cs typeface="Times New Roman" panose="02020603050405020304" pitchFamily="18" charset="0"/>
              </a:rPr>
              <a:t>(</a:t>
            </a:r>
            <a:r>
              <a:rPr lang="en-US" sz="2800" dirty="0">
                <a:solidFill>
                  <a:srgbClr val="FF0000"/>
                </a:solidFill>
                <a:latin typeface="Times New Roman" panose="02020603050405020304" pitchFamily="18" charset="0"/>
                <a:cs typeface="Times New Roman" panose="02020603050405020304" pitchFamily="18" charset="0"/>
              </a:rPr>
              <a:t>c) two of the groups, experimental group 1 and experimental group 2, receive the experimental treatment</a:t>
            </a:r>
            <a:r>
              <a:rPr lang="en-US" sz="2800" dirty="0">
                <a:latin typeface="Times New Roman" panose="02020603050405020304" pitchFamily="18" charset="0"/>
                <a:cs typeface="Times New Roman" panose="02020603050405020304" pitchFamily="18" charset="0"/>
              </a:rPr>
              <a:t>, whereas two of the groups, comparison group 1 and comparison group 2, receive the routine treatment or no treatment; and </a:t>
            </a:r>
            <a:endParaRPr lang="en-US" sz="2800" dirty="0" smtClean="0">
              <a:latin typeface="Times New Roman" panose="02020603050405020304" pitchFamily="18" charset="0"/>
              <a:cs typeface="Times New Roman" panose="02020603050405020304" pitchFamily="18" charset="0"/>
            </a:endParaRPr>
          </a:p>
          <a:p>
            <a:pPr marL="0" indent="0" algn="l" rtl="0">
              <a:buNone/>
            </a:pP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d) a posttest is given to all four groups</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3931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l" rtl="0"/>
            <a:r>
              <a:rPr lang="en-US" dirty="0">
                <a:solidFill>
                  <a:srgbClr val="FF0000"/>
                </a:solidFill>
                <a:latin typeface="Times New Roman" panose="02020603050405020304" pitchFamily="18" charset="0"/>
                <a:cs typeface="Times New Roman" panose="02020603050405020304" pitchFamily="18" charset="0"/>
              </a:rPr>
              <a:t>R O1 X O2 (Experimental group 1) </a:t>
            </a:r>
            <a:endParaRPr lang="en-US" dirty="0" smtClean="0">
              <a:solidFill>
                <a:srgbClr val="FF0000"/>
              </a:solidFill>
              <a:latin typeface="Times New Roman" panose="02020603050405020304" pitchFamily="18" charset="0"/>
              <a:cs typeface="Times New Roman" panose="02020603050405020304" pitchFamily="18" charset="0"/>
            </a:endParaRPr>
          </a:p>
          <a:p>
            <a:pPr algn="l" rtl="0"/>
            <a:r>
              <a:rPr lang="en-US" dirty="0" smtClean="0">
                <a:latin typeface="Times New Roman" panose="02020603050405020304" pitchFamily="18" charset="0"/>
                <a:cs typeface="Times New Roman" panose="02020603050405020304" pitchFamily="18" charset="0"/>
              </a:rPr>
              <a:t>R </a:t>
            </a:r>
            <a:r>
              <a:rPr lang="en-US" dirty="0">
                <a:latin typeface="Times New Roman" panose="02020603050405020304" pitchFamily="18" charset="0"/>
                <a:cs typeface="Times New Roman" panose="02020603050405020304" pitchFamily="18" charset="0"/>
              </a:rPr>
              <a:t>O1 O2 (Comparison group 1) </a:t>
            </a:r>
            <a:endParaRPr lang="en-US" dirty="0" smtClean="0">
              <a:latin typeface="Times New Roman" panose="02020603050405020304" pitchFamily="18" charset="0"/>
              <a:cs typeface="Times New Roman" panose="02020603050405020304" pitchFamily="18" charset="0"/>
            </a:endParaRPr>
          </a:p>
          <a:p>
            <a:pPr algn="l" rtl="0"/>
            <a:r>
              <a:rPr lang="en-US" dirty="0" smtClean="0">
                <a:solidFill>
                  <a:srgbClr val="FF0000"/>
                </a:solidFill>
                <a:latin typeface="Times New Roman" panose="02020603050405020304" pitchFamily="18" charset="0"/>
                <a:cs typeface="Times New Roman" panose="02020603050405020304" pitchFamily="18" charset="0"/>
              </a:rPr>
              <a:t>R </a:t>
            </a:r>
            <a:r>
              <a:rPr lang="en-US" dirty="0">
                <a:solidFill>
                  <a:srgbClr val="FF0000"/>
                </a:solidFill>
                <a:latin typeface="Times New Roman" panose="02020603050405020304" pitchFamily="18" charset="0"/>
                <a:cs typeface="Times New Roman" panose="02020603050405020304" pitchFamily="18" charset="0"/>
              </a:rPr>
              <a:t>X O2 (Experimental group 2) </a:t>
            </a:r>
            <a:endParaRPr lang="en-US" dirty="0" smtClean="0">
              <a:solidFill>
                <a:srgbClr val="FF0000"/>
              </a:solidFill>
              <a:latin typeface="Times New Roman" panose="02020603050405020304" pitchFamily="18" charset="0"/>
              <a:cs typeface="Times New Roman" panose="02020603050405020304" pitchFamily="18" charset="0"/>
            </a:endParaRPr>
          </a:p>
          <a:p>
            <a:pPr algn="l" rtl="0"/>
            <a:r>
              <a:rPr lang="en-US" dirty="0" smtClean="0">
                <a:latin typeface="Times New Roman" panose="02020603050405020304" pitchFamily="18" charset="0"/>
                <a:cs typeface="Times New Roman" panose="02020603050405020304" pitchFamily="18" charset="0"/>
              </a:rPr>
              <a:t>R </a:t>
            </a:r>
            <a:r>
              <a:rPr lang="en-US" dirty="0">
                <a:latin typeface="Times New Roman" panose="02020603050405020304" pitchFamily="18" charset="0"/>
                <a:cs typeface="Times New Roman" panose="02020603050405020304" pitchFamily="18" charset="0"/>
              </a:rPr>
              <a:t>O2 (Comparison group 2)</a:t>
            </a:r>
          </a:p>
          <a:p>
            <a:pPr algn="l" rtl="0"/>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91749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31864944"/>
              </p:ext>
            </p:extLst>
          </p:nvPr>
        </p:nvGraphicFramePr>
        <p:xfrm>
          <a:off x="1115616" y="548680"/>
          <a:ext cx="6876256" cy="4846320"/>
        </p:xfrm>
        <a:graphic>
          <a:graphicData uri="http://schemas.openxmlformats.org/drawingml/2006/table">
            <a:tbl>
              <a:tblPr firstRow="1" bandRow="1">
                <a:tableStyleId>{F5AB1C69-6EDB-4FF4-983F-18BD219EF322}</a:tableStyleId>
              </a:tblPr>
              <a:tblGrid>
                <a:gridCol w="3528392">
                  <a:extLst>
                    <a:ext uri="{9D8B030D-6E8A-4147-A177-3AD203B41FA5}">
                      <a16:colId xmlns:a16="http://schemas.microsoft.com/office/drawing/2014/main" xmlns="" val="2302529864"/>
                    </a:ext>
                  </a:extLst>
                </a:gridCol>
                <a:gridCol w="1580096">
                  <a:extLst>
                    <a:ext uri="{9D8B030D-6E8A-4147-A177-3AD203B41FA5}">
                      <a16:colId xmlns:a16="http://schemas.microsoft.com/office/drawing/2014/main" xmlns="" val="1375067669"/>
                    </a:ext>
                  </a:extLst>
                </a:gridCol>
                <a:gridCol w="1767768">
                  <a:extLst>
                    <a:ext uri="{9D8B030D-6E8A-4147-A177-3AD203B41FA5}">
                      <a16:colId xmlns:a16="http://schemas.microsoft.com/office/drawing/2014/main" xmlns="" val="3820681831"/>
                    </a:ext>
                  </a:extLst>
                </a:gridCol>
              </a:tblGrid>
              <a:tr h="610587">
                <a:tc>
                  <a:txBody>
                    <a:bodyPr/>
                    <a:lstStyle/>
                    <a:p>
                      <a:pPr algn="ctr"/>
                      <a:r>
                        <a:rPr lang="en-US" sz="2400" dirty="0" smtClean="0"/>
                        <a:t>Group </a:t>
                      </a:r>
                      <a:endParaRPr lang="en-US" sz="2400" dirty="0"/>
                    </a:p>
                  </a:txBody>
                  <a:tcPr/>
                </a:tc>
                <a:tc>
                  <a:txBody>
                    <a:bodyPr/>
                    <a:lstStyle/>
                    <a:p>
                      <a:pPr algn="ctr"/>
                      <a:r>
                        <a:rPr lang="en-US" sz="2400" dirty="0" smtClean="0"/>
                        <a:t>Data collection before </a:t>
                      </a:r>
                      <a:endParaRPr lang="en-US" sz="2400" dirty="0"/>
                    </a:p>
                  </a:txBody>
                  <a:tcPr/>
                </a:tc>
                <a:tc>
                  <a:txBody>
                    <a:bodyPr/>
                    <a:lstStyle/>
                    <a:p>
                      <a:pPr algn="ctr"/>
                      <a:r>
                        <a:rPr lang="en-US" sz="2400" dirty="0" smtClean="0"/>
                        <a:t>Data collection after </a:t>
                      </a:r>
                      <a:endParaRPr lang="en-US" sz="2400" dirty="0"/>
                    </a:p>
                  </a:txBody>
                  <a:tcPr/>
                </a:tc>
                <a:extLst>
                  <a:ext uri="{0D108BD9-81ED-4DB2-BD59-A6C34878D82A}">
                    <a16:rowId xmlns:a16="http://schemas.microsoft.com/office/drawing/2014/main" xmlns="" val="604974982"/>
                  </a:ext>
                </a:extLst>
              </a:tr>
              <a:tr h="610587">
                <a:tc>
                  <a:txBody>
                    <a:bodyPr/>
                    <a:lstStyle/>
                    <a:p>
                      <a:pPr algn="l"/>
                      <a:r>
                        <a:rPr lang="en-US" sz="2400" dirty="0" smtClean="0"/>
                        <a:t>Experimental—with pretest</a:t>
                      </a:r>
                      <a:endParaRPr lang="en-US" sz="2400" dirty="0"/>
                    </a:p>
                  </a:txBody>
                  <a:tcPr/>
                </a:tc>
                <a:tc>
                  <a:txBody>
                    <a:bodyPr/>
                    <a:lstStyle/>
                    <a:p>
                      <a:r>
                        <a:rPr lang="en-US" sz="2400" dirty="0" smtClean="0"/>
                        <a:t>x</a:t>
                      </a:r>
                      <a:endParaRPr lang="en-US" sz="2400" dirty="0"/>
                    </a:p>
                  </a:txBody>
                  <a:tcPr/>
                </a:tc>
                <a:tc>
                  <a:txBody>
                    <a:bodyPr/>
                    <a:lstStyle/>
                    <a:p>
                      <a:r>
                        <a:rPr lang="en-US" sz="2400" dirty="0" smtClean="0"/>
                        <a:t>x</a:t>
                      </a:r>
                      <a:endParaRPr lang="en-US" sz="2400" dirty="0"/>
                    </a:p>
                  </a:txBody>
                  <a:tcPr/>
                </a:tc>
                <a:extLst>
                  <a:ext uri="{0D108BD9-81ED-4DB2-BD59-A6C34878D82A}">
                    <a16:rowId xmlns:a16="http://schemas.microsoft.com/office/drawing/2014/main" xmlns="" val="2060249396"/>
                  </a:ext>
                </a:extLst>
              </a:tr>
              <a:tr h="610587">
                <a:tc>
                  <a:txBody>
                    <a:bodyPr/>
                    <a:lstStyle/>
                    <a:p>
                      <a:pPr algn="l"/>
                      <a:r>
                        <a:rPr lang="en-US" sz="2400" dirty="0" smtClean="0"/>
                        <a:t>Experimental—without pretest</a:t>
                      </a:r>
                    </a:p>
                    <a:p>
                      <a:pPr algn="l"/>
                      <a:endParaRPr lang="en-US" sz="2400" dirty="0"/>
                    </a:p>
                  </a:txBody>
                  <a:tcPr/>
                </a:tc>
                <a:tc>
                  <a:txBody>
                    <a:bodyPr/>
                    <a:lstStyle/>
                    <a:p>
                      <a:endParaRPr lang="en-US" sz="2400" dirty="0"/>
                    </a:p>
                  </a:txBody>
                  <a:tcPr/>
                </a:tc>
                <a:tc>
                  <a:txBody>
                    <a:bodyPr/>
                    <a:lstStyle/>
                    <a:p>
                      <a:r>
                        <a:rPr lang="en-US" sz="2400" dirty="0" smtClean="0"/>
                        <a:t>x</a:t>
                      </a:r>
                      <a:endParaRPr lang="en-US" sz="2400" dirty="0"/>
                    </a:p>
                  </a:txBody>
                  <a:tcPr/>
                </a:tc>
                <a:extLst>
                  <a:ext uri="{0D108BD9-81ED-4DB2-BD59-A6C34878D82A}">
                    <a16:rowId xmlns:a16="http://schemas.microsoft.com/office/drawing/2014/main" xmlns="" val="1958417431"/>
                  </a:ext>
                </a:extLst>
              </a:tr>
              <a:tr h="610587">
                <a:tc>
                  <a:txBody>
                    <a:bodyPr/>
                    <a:lstStyle/>
                    <a:p>
                      <a:pPr algn="l"/>
                      <a:r>
                        <a:rPr lang="en-US" sz="2400" dirty="0" smtClean="0"/>
                        <a:t>Control—with pretest</a:t>
                      </a:r>
                    </a:p>
                    <a:p>
                      <a:pPr algn="l"/>
                      <a:endParaRPr lang="en-US" sz="2400" dirty="0"/>
                    </a:p>
                  </a:txBody>
                  <a:tcPr/>
                </a:tc>
                <a:tc>
                  <a:txBody>
                    <a:bodyPr/>
                    <a:lstStyle/>
                    <a:p>
                      <a:r>
                        <a:rPr lang="en-US" sz="2400" dirty="0" smtClean="0"/>
                        <a:t>x</a:t>
                      </a:r>
                      <a:endParaRPr lang="en-US" sz="2400" dirty="0"/>
                    </a:p>
                  </a:txBody>
                  <a:tcPr/>
                </a:tc>
                <a:tc>
                  <a:txBody>
                    <a:bodyPr/>
                    <a:lstStyle/>
                    <a:p>
                      <a:r>
                        <a:rPr lang="en-US" sz="2400" dirty="0" smtClean="0"/>
                        <a:t>x</a:t>
                      </a:r>
                      <a:endParaRPr lang="en-US" sz="2400" dirty="0"/>
                    </a:p>
                  </a:txBody>
                  <a:tcPr/>
                </a:tc>
                <a:extLst>
                  <a:ext uri="{0D108BD9-81ED-4DB2-BD59-A6C34878D82A}">
                    <a16:rowId xmlns:a16="http://schemas.microsoft.com/office/drawing/2014/main" xmlns="" val="3070363428"/>
                  </a:ext>
                </a:extLst>
              </a:tr>
              <a:tr h="610587">
                <a:tc>
                  <a:txBody>
                    <a:bodyPr/>
                    <a:lstStyle/>
                    <a:p>
                      <a:pPr algn="l"/>
                      <a:r>
                        <a:rPr lang="en-US" sz="2400" dirty="0" smtClean="0"/>
                        <a:t>Control—without pretest</a:t>
                      </a:r>
                    </a:p>
                    <a:p>
                      <a:pPr algn="l"/>
                      <a:endParaRPr lang="en-US" sz="2400" dirty="0"/>
                    </a:p>
                  </a:txBody>
                  <a:tcPr/>
                </a:tc>
                <a:tc>
                  <a:txBody>
                    <a:bodyPr/>
                    <a:lstStyle/>
                    <a:p>
                      <a:endParaRPr lang="en-US" sz="2400" dirty="0"/>
                    </a:p>
                  </a:txBody>
                  <a:tcPr/>
                </a:tc>
                <a:tc>
                  <a:txBody>
                    <a:bodyPr/>
                    <a:lstStyle/>
                    <a:p>
                      <a:r>
                        <a:rPr lang="en-US" sz="2400" dirty="0" smtClean="0"/>
                        <a:t>x</a:t>
                      </a:r>
                      <a:endParaRPr lang="en-US" sz="2400" dirty="0"/>
                    </a:p>
                  </a:txBody>
                  <a:tcPr/>
                </a:tc>
                <a:extLst>
                  <a:ext uri="{0D108BD9-81ED-4DB2-BD59-A6C34878D82A}">
                    <a16:rowId xmlns:a16="http://schemas.microsoft.com/office/drawing/2014/main" xmlns="" val="828500480"/>
                  </a:ext>
                </a:extLst>
              </a:tr>
            </a:tbl>
          </a:graphicData>
        </a:graphic>
      </p:graphicFrame>
      <p:sp>
        <p:nvSpPr>
          <p:cNvPr id="5" name="Rectangle 4"/>
          <p:cNvSpPr/>
          <p:nvPr/>
        </p:nvSpPr>
        <p:spPr>
          <a:xfrm>
            <a:off x="1403648" y="5834324"/>
            <a:ext cx="5451813" cy="461665"/>
          </a:xfrm>
          <a:prstGeom prst="rect">
            <a:avLst/>
          </a:prstGeom>
        </p:spPr>
        <p:txBody>
          <a:bodyPr wrap="none">
            <a:spAutoFit/>
          </a:bodyPr>
          <a:lstStyle/>
          <a:p>
            <a:r>
              <a:rPr lang="en-US" sz="2400">
                <a:latin typeface="Times New Roman" panose="02020603050405020304" pitchFamily="18" charset="0"/>
                <a:cs typeface="Times New Roman" panose="02020603050405020304" pitchFamily="18" charset="0"/>
              </a:rPr>
              <a:t> Solomon four-group experimental design.</a:t>
            </a:r>
          </a:p>
        </p:txBody>
      </p:sp>
    </p:spTree>
    <p:extLst>
      <p:ext uri="{BB962C8B-B14F-4D97-AF65-F5344CB8AC3E}">
        <p14:creationId xmlns:p14="http://schemas.microsoft.com/office/powerpoint/2010/main" val="1740436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0">
              <a:buNone/>
            </a:pPr>
            <a:r>
              <a:rPr lang="en-US" dirty="0">
                <a:solidFill>
                  <a:srgbClr val="00B0F0"/>
                </a:solidFill>
                <a:latin typeface="Times New Roman" panose="02020603050405020304" pitchFamily="18" charset="0"/>
                <a:cs typeface="Times New Roman" panose="02020603050405020304" pitchFamily="18" charset="0"/>
              </a:rPr>
              <a:t>Sometimes researchers are not able to randomly assign subjects to groups, or for various reasons no comparison group is available for an experimental study. </a:t>
            </a:r>
            <a:endParaRPr lang="en-US" dirty="0" smtClean="0">
              <a:solidFill>
                <a:srgbClr val="00B0F0"/>
              </a:solidFill>
              <a:latin typeface="Times New Roman" panose="02020603050405020304" pitchFamily="18" charset="0"/>
              <a:cs typeface="Times New Roman" panose="02020603050405020304" pitchFamily="18" charset="0"/>
            </a:endParaRPr>
          </a:p>
          <a:p>
            <a:pPr marL="0" indent="0" algn="just" rtl="0">
              <a:buNone/>
            </a:pPr>
            <a:r>
              <a:rPr lang="en-US" dirty="0" smtClean="0">
                <a:solidFill>
                  <a:srgbClr val="FFC000"/>
                </a:solidFill>
                <a:latin typeface="Times New Roman" panose="02020603050405020304" pitchFamily="18" charset="0"/>
                <a:cs typeface="Times New Roman" panose="02020603050405020304" pitchFamily="18" charset="0"/>
              </a:rPr>
              <a:t>Quasi-experimental </a:t>
            </a:r>
            <a:r>
              <a:rPr lang="en-US" dirty="0">
                <a:solidFill>
                  <a:srgbClr val="FFC000"/>
                </a:solidFill>
                <a:latin typeface="Times New Roman" panose="02020603050405020304" pitchFamily="18" charset="0"/>
                <a:cs typeface="Times New Roman" panose="02020603050405020304" pitchFamily="18" charset="0"/>
              </a:rPr>
              <a:t>designs are those in which there is either no comparison group or subjects are not randomly assigned to groups</a:t>
            </a:r>
          </a:p>
        </p:txBody>
      </p:sp>
    </p:spTree>
    <p:extLst>
      <p:ext uri="{BB962C8B-B14F-4D97-AF65-F5344CB8AC3E}">
        <p14:creationId xmlns:p14="http://schemas.microsoft.com/office/powerpoint/2010/main" val="2342417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460432" cy="6669360"/>
          </a:xfrm>
        </p:spPr>
        <p:txBody>
          <a:bodyPr>
            <a:noAutofit/>
          </a:bodyPr>
          <a:lstStyle/>
          <a:p>
            <a:pPr algn="just" rtl="0">
              <a:buNone/>
            </a:pPr>
            <a:r>
              <a:rPr lang="en-US" sz="2800" dirty="0" smtClean="0">
                <a:solidFill>
                  <a:srgbClr val="FF0000"/>
                </a:solidFill>
                <a:latin typeface="Times New Roman" panose="02020603050405020304" pitchFamily="18" charset="0"/>
                <a:cs typeface="Times New Roman" panose="02020603050405020304" pitchFamily="18" charset="0"/>
              </a:rPr>
              <a:t>QUASI-EXPERIMENTS</a:t>
            </a:r>
          </a:p>
          <a:p>
            <a:pPr algn="just" rtl="0">
              <a:buNone/>
            </a:pPr>
            <a:r>
              <a:rPr lang="en-US" sz="2800" dirty="0" smtClean="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word “Quasi” indicates similarity. A quasi-experimental design is similar to </a:t>
            </a:r>
            <a:r>
              <a:rPr lang="en-US" dirty="0" smtClean="0">
                <a:latin typeface="Times New Roman" panose="02020603050405020304" pitchFamily="18" charset="0"/>
                <a:cs typeface="Times New Roman" panose="02020603050405020304" pitchFamily="18" charset="0"/>
              </a:rPr>
              <a:t>experimental but </a:t>
            </a:r>
            <a:r>
              <a:rPr lang="en-US" dirty="0">
                <a:latin typeface="Times New Roman" panose="02020603050405020304" pitchFamily="18" charset="0"/>
                <a:cs typeface="Times New Roman" panose="02020603050405020304" pitchFamily="18" charset="0"/>
              </a:rPr>
              <a:t>it is not the same. </a:t>
            </a:r>
            <a:endParaRPr lang="en-US" dirty="0" smtClean="0">
              <a:latin typeface="Times New Roman" panose="02020603050405020304" pitchFamily="18" charset="0"/>
              <a:cs typeface="Times New Roman" panose="02020603050405020304" pitchFamily="18" charset="0"/>
            </a:endParaRPr>
          </a:p>
          <a:p>
            <a:pPr algn="just" rtl="0">
              <a:buNone/>
            </a:pPr>
            <a:r>
              <a:rPr lang="en-US" sz="2800" dirty="0" smtClean="0">
                <a:solidFill>
                  <a:srgbClr val="FF0000"/>
                </a:solidFill>
                <a:latin typeface="Times New Roman" panose="02020603050405020304" pitchFamily="18" charset="0"/>
                <a:cs typeface="Times New Roman" panose="02020603050405020304" pitchFamily="18" charset="0"/>
              </a:rPr>
              <a:t>    </a:t>
            </a:r>
          </a:p>
          <a:p>
            <a:pPr algn="just" rtl="0">
              <a:buNone/>
            </a:pPr>
            <a:r>
              <a:rPr lang="en-US" sz="2800" dirty="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Quasi-experiments </a:t>
            </a:r>
            <a:r>
              <a:rPr lang="en-US" sz="2800" dirty="0">
                <a:latin typeface="Times New Roman" panose="02020603050405020304" pitchFamily="18" charset="0"/>
                <a:cs typeface="Times New Roman" panose="02020603050405020304" pitchFamily="18" charset="0"/>
              </a:rPr>
              <a:t>(called controlled trials without randomization in the medical literature), also involve an intervention; however, quasi-experimental designs lack</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a:solidFill>
                  <a:srgbClr val="00B0F0"/>
                </a:solidFill>
                <a:latin typeface="Times New Roman" panose="02020603050405020304" pitchFamily="18" charset="0"/>
                <a:cs typeface="Times New Roman" panose="02020603050405020304" pitchFamily="18" charset="0"/>
              </a:rPr>
              <a:t>randomization, the signature of a true experiment</a:t>
            </a:r>
            <a:r>
              <a:rPr lang="en-US" sz="2800" dirty="0">
                <a:solidFill>
                  <a:srgbClr val="FF0000"/>
                </a:solidFill>
                <a:latin typeface="Times New Roman" panose="02020603050405020304" pitchFamily="18" charset="0"/>
                <a:cs typeface="Times New Roman" panose="02020603050405020304" pitchFamily="18" charset="0"/>
              </a:rPr>
              <a:t>. </a:t>
            </a:r>
            <a:endParaRPr lang="en-US" sz="2800" dirty="0" smtClean="0">
              <a:solidFill>
                <a:srgbClr val="FF0000"/>
              </a:solidFill>
              <a:latin typeface="Times New Roman" panose="02020603050405020304" pitchFamily="18" charset="0"/>
              <a:cs typeface="Times New Roman" panose="02020603050405020304" pitchFamily="18" charset="0"/>
            </a:endParaRPr>
          </a:p>
          <a:p>
            <a:pPr algn="just" rtl="0">
              <a:buNone/>
            </a:pPr>
            <a:r>
              <a:rPr lang="en-US" sz="2800" dirty="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   Some </a:t>
            </a:r>
            <a:r>
              <a:rPr lang="en-US" sz="2800" dirty="0">
                <a:solidFill>
                  <a:srgbClr val="FF0000"/>
                </a:solidFill>
                <a:latin typeface="Times New Roman" panose="02020603050405020304" pitchFamily="18" charset="0"/>
                <a:cs typeface="Times New Roman" panose="02020603050405020304" pitchFamily="18" charset="0"/>
              </a:rPr>
              <a:t>quasi-experiments even lack a control group. </a:t>
            </a:r>
            <a:endParaRPr lang="en-US" sz="2800" dirty="0" smtClean="0">
              <a:solidFill>
                <a:srgbClr val="FF0000"/>
              </a:solidFill>
              <a:latin typeface="Times New Roman" panose="02020603050405020304" pitchFamily="18" charset="0"/>
              <a:cs typeface="Times New Roman" panose="02020603050405020304" pitchFamily="18" charset="0"/>
            </a:endParaRPr>
          </a:p>
          <a:p>
            <a:pPr algn="just" rtl="0">
              <a:buNone/>
            </a:pP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signature of a quasi-experimental design, then, is an intervention in the absence of randomization.</a:t>
            </a:r>
          </a:p>
          <a:p>
            <a:pPr algn="just" rtl="0">
              <a:buNone/>
            </a:pPr>
            <a:r>
              <a:rPr lang="en-US" sz="2800" dirty="0" smtClean="0">
                <a:latin typeface="Times New Roman" panose="02020603050405020304" pitchFamily="18" charset="0"/>
                <a:cs typeface="Times New Roman" panose="02020603050405020304" pitchFamily="18" charset="0"/>
              </a:rPr>
              <a:t>   </a:t>
            </a:r>
            <a:endParaRPr lang="ar-SA"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0">
              <a:buNone/>
            </a:pPr>
            <a:r>
              <a:rPr lang="en-US" sz="3600" dirty="0" smtClean="0">
                <a:solidFill>
                  <a:srgbClr val="00B0F0"/>
                </a:solidFill>
                <a:latin typeface="Times New Roman" panose="02020603050405020304" pitchFamily="18" charset="0"/>
                <a:cs typeface="Times New Roman" panose="02020603050405020304" pitchFamily="18" charset="0"/>
              </a:rPr>
              <a:t>Quasi-experimental </a:t>
            </a:r>
            <a:r>
              <a:rPr lang="en-US" sz="3600" dirty="0">
                <a:solidFill>
                  <a:srgbClr val="00B0F0"/>
                </a:solidFill>
                <a:latin typeface="Times New Roman" panose="02020603050405020304" pitchFamily="18" charset="0"/>
                <a:cs typeface="Times New Roman" panose="02020603050405020304" pitchFamily="18" charset="0"/>
              </a:rPr>
              <a:t>design is a useful tool in situations where true experiments cannot be used for ethical or practical reasons.</a:t>
            </a:r>
          </a:p>
          <a:p>
            <a:pPr marL="0" indent="0" algn="l" rtl="0">
              <a:buNone/>
            </a:pPr>
            <a:endParaRPr lang="en-US" dirty="0">
              <a:solidFill>
                <a:srgbClr val="00B0F0"/>
              </a:solidFill>
              <a:latin typeface="Times New Roman" panose="02020603050405020304" pitchFamily="18" charset="0"/>
              <a:cs typeface="Times New Roman" panose="02020603050405020304" pitchFamily="18" charset="0"/>
            </a:endParaRPr>
          </a:p>
          <a:p>
            <a:pPr marL="0" indent="0" algn="l" rtl="0">
              <a:buNone/>
            </a:pPr>
            <a:endParaRPr lang="en-US"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1018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normAutofit fontScale="92500" lnSpcReduction="20000"/>
          </a:bodyPr>
          <a:lstStyle/>
          <a:p>
            <a:pPr marL="0" indent="0" algn="just" rtl="0">
              <a:buNone/>
            </a:pPr>
            <a:r>
              <a:rPr lang="en-US" sz="3500" dirty="0">
                <a:solidFill>
                  <a:srgbClr val="FF0000"/>
                </a:solidFill>
                <a:latin typeface="Times New Roman" panose="02020603050405020304" pitchFamily="18" charset="0"/>
                <a:cs typeface="Times New Roman" panose="02020603050405020304" pitchFamily="18" charset="0"/>
              </a:rPr>
              <a:t>How can you tell if a study is quasi-experimental? </a:t>
            </a:r>
            <a:r>
              <a:rPr lang="en-US" sz="3500" dirty="0" smtClean="0">
                <a:solidFill>
                  <a:srgbClr val="FF0000"/>
                </a:solidFill>
                <a:latin typeface="Times New Roman" panose="02020603050405020304" pitchFamily="18" charset="0"/>
                <a:cs typeface="Times New Roman" panose="02020603050405020304" pitchFamily="18" charset="0"/>
              </a:rPr>
              <a:t>      </a:t>
            </a:r>
          </a:p>
          <a:p>
            <a:pPr marL="0" indent="0" algn="just" rtl="0">
              <a:buNone/>
            </a:pPr>
            <a:endParaRPr lang="en-US" sz="3500" dirty="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    Researchers </a:t>
            </a:r>
            <a:r>
              <a:rPr lang="en-US" dirty="0">
                <a:latin typeface="Times New Roman" panose="02020603050405020304" pitchFamily="18" charset="0"/>
                <a:cs typeface="Times New Roman" panose="02020603050405020304" pitchFamily="18" charset="0"/>
              </a:rPr>
              <a:t>do not always identify their studies as quasi-experimental. If a study involves an intervention and if the report does not explicitly mention random assignment, it is probably safe to conclude that the design is quasi-experimental. Oddly, some researchers misidentify true experimental designs as quasi-experimental.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solidFill>
                  <a:srgbClr val="0070C0"/>
                </a:solidFill>
                <a:latin typeface="Times New Roman" panose="02020603050405020304" pitchFamily="18" charset="0"/>
                <a:cs typeface="Times New Roman" panose="02020603050405020304" pitchFamily="18" charset="0"/>
              </a:rPr>
              <a:t>     If </a:t>
            </a:r>
            <a:r>
              <a:rPr lang="en-US" dirty="0">
                <a:solidFill>
                  <a:srgbClr val="0070C0"/>
                </a:solidFill>
                <a:latin typeface="Times New Roman" panose="02020603050405020304" pitchFamily="18" charset="0"/>
                <a:cs typeface="Times New Roman" panose="02020603050405020304" pitchFamily="18" charset="0"/>
              </a:rPr>
              <a:t>individual subjects are randomized to groups or conditions, the design is not quasi-experimental.</a:t>
            </a: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7188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4525963"/>
          </a:xfrm>
        </p:spPr>
        <p:txBody>
          <a:bodyPr>
            <a:normAutofit fontScale="92500"/>
          </a:bodyPr>
          <a:lstStyle/>
          <a:p>
            <a:pPr algn="just" rtl="0">
              <a:buNone/>
            </a:pPr>
            <a:r>
              <a:rPr lang="en-US" b="1" u="sng" dirty="0" smtClean="0">
                <a:solidFill>
                  <a:srgbClr val="FF0000"/>
                </a:solidFill>
                <a:latin typeface="Times New Roman" panose="02020603050405020304" pitchFamily="18" charset="0"/>
                <a:cs typeface="Times New Roman" panose="02020603050405020304" pitchFamily="18" charset="0"/>
              </a:rPr>
              <a:t>Example:</a:t>
            </a:r>
            <a:r>
              <a:rPr lang="en-US" b="1" u="sng" dirty="0" smtClean="0">
                <a:latin typeface="Times New Roman" panose="02020603050405020304" pitchFamily="18" charset="0"/>
                <a:cs typeface="Times New Roman" panose="02020603050405020304" pitchFamily="18" charset="0"/>
              </a:rPr>
              <a:t> </a:t>
            </a:r>
            <a:endParaRPr lang="en-US" b="1" u="sng" dirty="0" smtClean="0">
              <a:latin typeface="Times New Roman" panose="02020603050405020304" pitchFamily="18" charset="0"/>
              <a:cs typeface="Times New Roman" panose="02020603050405020304" pitchFamily="18" charset="0"/>
            </a:endParaRPr>
          </a:p>
          <a:p>
            <a:pPr algn="just" rtl="0">
              <a:buNone/>
            </a:pP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smtClean="0">
                <a:latin typeface="Times New Roman" panose="02020603050405020304" pitchFamily="18" charset="0"/>
                <a:cs typeface="Times New Roman" panose="02020603050405020304" pitchFamily="18" charset="0"/>
              </a:rPr>
              <a:t>researcher might choose a group of patients with diabetes on one hospital floor for the experimental group and a group of patients with diabetes on another floor for comparison </a:t>
            </a:r>
            <a:r>
              <a:rPr lang="en-US" dirty="0" smtClean="0">
                <a:latin typeface="Times New Roman" panose="02020603050405020304" pitchFamily="18" charset="0"/>
                <a:cs typeface="Times New Roman" panose="02020603050405020304" pitchFamily="18" charset="0"/>
              </a:rPr>
              <a:t>group. </a:t>
            </a:r>
          </a:p>
          <a:p>
            <a:pPr algn="just" rtl="0">
              <a:buNone/>
            </a:pPr>
            <a:r>
              <a:rPr lang="en-US" dirty="0" smtClean="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experimental treatment would be administered to the experimental group ;the comparison group would receive no treatment or some alterative treatment. </a:t>
            </a:r>
            <a:endParaRPr lang="ar-SA"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472608"/>
          </a:xfrm>
        </p:spPr>
        <p:txBody>
          <a:bodyPr>
            <a:normAutofit fontScale="92500"/>
          </a:bodyPr>
          <a:lstStyle/>
          <a:p>
            <a:pPr marL="0" indent="0" algn="just" rtl="0">
              <a:lnSpc>
                <a:spcPct val="150000"/>
              </a:lnSpc>
              <a:buNone/>
            </a:pPr>
            <a:r>
              <a:rPr lang="en-US" sz="3900" b="1" dirty="0">
                <a:solidFill>
                  <a:srgbClr val="FF0000"/>
                </a:solidFill>
                <a:cs typeface="+mj-cs"/>
              </a:rPr>
              <a:t>What study is an experimental study?</a:t>
            </a:r>
            <a:endParaRPr lang="en-US" sz="3900" b="1" dirty="0" smtClean="0">
              <a:solidFill>
                <a:srgbClr val="FF0000"/>
              </a:solidFill>
              <a:latin typeface="Times New Roman" panose="02020603050405020304" pitchFamily="18" charset="0"/>
              <a:cs typeface="+mj-cs"/>
            </a:endParaRPr>
          </a:p>
          <a:p>
            <a:pPr marL="0" indent="0" algn="just" rtl="0">
              <a:lnSpc>
                <a:spcPct val="150000"/>
              </a:lnSpc>
              <a:buNone/>
            </a:pPr>
            <a:r>
              <a:rPr lang="en-US" dirty="0" smtClean="0">
                <a:latin typeface="Times New Roman" panose="02020603050405020304" pitchFamily="18" charset="0"/>
                <a:cs typeface="+mj-cs"/>
              </a:rPr>
              <a:t>Experimental </a:t>
            </a:r>
            <a:r>
              <a:rPr lang="en-US" dirty="0">
                <a:latin typeface="Times New Roman" panose="02020603050405020304" pitchFamily="18" charset="0"/>
                <a:cs typeface="+mj-cs"/>
              </a:rPr>
              <a:t>studies are ones where researchers introduce an intervention and study the effects. Experimental studies are usually randomized, meaning the </a:t>
            </a:r>
            <a:r>
              <a:rPr lang="en-US" b="1" dirty="0">
                <a:latin typeface="Times New Roman" panose="02020603050405020304" pitchFamily="18" charset="0"/>
                <a:cs typeface="+mj-cs"/>
              </a:rPr>
              <a:t>subjects</a:t>
            </a:r>
            <a:r>
              <a:rPr lang="en-US" dirty="0">
                <a:latin typeface="Times New Roman" panose="02020603050405020304" pitchFamily="18" charset="0"/>
                <a:cs typeface="+mj-cs"/>
              </a:rPr>
              <a:t> are grouped by chance. </a:t>
            </a:r>
          </a:p>
          <a:p>
            <a:pPr marL="0" indent="0" algn="just" rtl="0">
              <a:lnSpc>
                <a:spcPct val="150000"/>
              </a:lnSpc>
              <a:buNone/>
            </a:pPr>
            <a:r>
              <a:rPr lang="en-US" dirty="0" smtClean="0">
                <a:latin typeface="Times New Roman" panose="02020603050405020304" pitchFamily="18" charset="0"/>
                <a:cs typeface="+mj-cs"/>
              </a:rPr>
              <a:t>Randomized </a:t>
            </a:r>
            <a:r>
              <a:rPr lang="en-US" dirty="0">
                <a:latin typeface="Times New Roman" panose="02020603050405020304" pitchFamily="18" charset="0"/>
                <a:cs typeface="+mj-cs"/>
              </a:rPr>
              <a:t>controlled trial (RCT): Eligible people are randomly assigned to one of two or more groups</a:t>
            </a:r>
          </a:p>
        </p:txBody>
      </p:sp>
    </p:spTree>
    <p:extLst>
      <p:ext uri="{BB962C8B-B14F-4D97-AF65-F5344CB8AC3E}">
        <p14:creationId xmlns:p14="http://schemas.microsoft.com/office/powerpoint/2010/main" val="2554186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l" rtl="0">
              <a:buNone/>
            </a:pPr>
            <a:r>
              <a:rPr lang="en-US" dirty="0" smtClean="0">
                <a:latin typeface="Times New Roman" panose="02020603050405020304" pitchFamily="18" charset="0"/>
                <a:cs typeface="Times New Roman" panose="02020603050405020304" pitchFamily="18" charset="0"/>
              </a:rPr>
              <a:t>Two  types </a:t>
            </a:r>
            <a:r>
              <a:rPr lang="en-US" dirty="0">
                <a:latin typeface="Times New Roman" panose="02020603050405020304" pitchFamily="18" charset="0"/>
                <a:cs typeface="Times New Roman" panose="02020603050405020304" pitchFamily="18" charset="0"/>
              </a:rPr>
              <a:t>of quasi-experimental </a:t>
            </a:r>
            <a:r>
              <a:rPr lang="en-US" dirty="0" smtClean="0">
                <a:latin typeface="Times New Roman" panose="02020603050405020304" pitchFamily="18" charset="0"/>
                <a:cs typeface="Times New Roman" panose="02020603050405020304" pitchFamily="18" charset="0"/>
              </a:rPr>
              <a:t>designs are </a:t>
            </a:r>
            <a:r>
              <a:rPr lang="en-US" dirty="0">
                <a:latin typeface="Times New Roman" panose="02020603050405020304" pitchFamily="18" charset="0"/>
                <a:cs typeface="Times New Roman" panose="02020603050405020304" pitchFamily="18" charset="0"/>
              </a:rPr>
              <a:t>discussed next: </a:t>
            </a:r>
            <a:endParaRPr lang="en-US" dirty="0" smtClean="0">
              <a:latin typeface="Times New Roman" panose="02020603050405020304" pitchFamily="18" charset="0"/>
              <a:cs typeface="Times New Roman" panose="02020603050405020304" pitchFamily="18" charset="0"/>
            </a:endParaRPr>
          </a:p>
          <a:p>
            <a:pPr algn="l" rtl="0"/>
            <a:r>
              <a:rPr lang="en-US" dirty="0" smtClean="0">
                <a:latin typeface="Times New Roman" panose="02020603050405020304" pitchFamily="18" charset="0"/>
                <a:cs typeface="Times New Roman" panose="02020603050405020304" pitchFamily="18" charset="0"/>
              </a:rPr>
              <a:t>Nonequivalent </a:t>
            </a:r>
            <a:r>
              <a:rPr lang="en-US" dirty="0">
                <a:latin typeface="Times New Roman" panose="02020603050405020304" pitchFamily="18" charset="0"/>
                <a:cs typeface="Times New Roman" panose="02020603050405020304" pitchFamily="18" charset="0"/>
              </a:rPr>
              <a:t>control group design and </a:t>
            </a:r>
            <a:endParaRPr lang="en-US" dirty="0" smtClean="0">
              <a:latin typeface="Times New Roman" panose="02020603050405020304" pitchFamily="18" charset="0"/>
              <a:cs typeface="Times New Roman" panose="02020603050405020304" pitchFamily="18" charset="0"/>
            </a:endParaRPr>
          </a:p>
          <a:p>
            <a:pPr algn="l" rtl="0"/>
            <a:r>
              <a:rPr lang="en-US" dirty="0" smtClean="0">
                <a:latin typeface="Times New Roman" panose="02020603050405020304" pitchFamily="18" charset="0"/>
                <a:cs typeface="Times New Roman" panose="02020603050405020304" pitchFamily="18" charset="0"/>
              </a:rPr>
              <a:t>Time-series </a:t>
            </a:r>
            <a:r>
              <a:rPr lang="en-US" dirty="0">
                <a:latin typeface="Times New Roman" panose="02020603050405020304" pitchFamily="18" charset="0"/>
                <a:cs typeface="Times New Roman" panose="02020603050405020304" pitchFamily="18" charset="0"/>
              </a:rPr>
              <a:t>design</a:t>
            </a:r>
          </a:p>
        </p:txBody>
      </p:sp>
    </p:spTree>
    <p:extLst>
      <p:ext uri="{BB962C8B-B14F-4D97-AF65-F5344CB8AC3E}">
        <p14:creationId xmlns:p14="http://schemas.microsoft.com/office/powerpoint/2010/main" val="2857063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Non-equivalent </a:t>
            </a:r>
            <a:r>
              <a:rPr lang="en-US" dirty="0">
                <a:solidFill>
                  <a:srgbClr val="FF0000"/>
                </a:solidFill>
                <a:latin typeface="Times New Roman" panose="02020603050405020304" pitchFamily="18" charset="0"/>
                <a:cs typeface="Times New Roman" panose="02020603050405020304" pitchFamily="18" charset="0"/>
              </a:rPr>
              <a:t>Control Group Design </a:t>
            </a:r>
            <a:endParaRPr lang="en-US"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nonequivalent control group design is similar to the pretest-posttest control group design except there is </a:t>
            </a:r>
            <a:r>
              <a:rPr lang="en-US" dirty="0">
                <a:solidFill>
                  <a:srgbClr val="FF0000"/>
                </a:solidFill>
                <a:latin typeface="Times New Roman" panose="02020603050405020304" pitchFamily="18" charset="0"/>
                <a:cs typeface="Times New Roman" panose="02020603050405020304" pitchFamily="18" charset="0"/>
              </a:rPr>
              <a:t>no random assignment </a:t>
            </a:r>
            <a:r>
              <a:rPr lang="en-US" dirty="0">
                <a:latin typeface="Times New Roman" panose="02020603050405020304" pitchFamily="18" charset="0"/>
                <a:cs typeface="Times New Roman" panose="02020603050405020304" pitchFamily="18" charset="0"/>
              </a:rPr>
              <a:t>of subjects to </a:t>
            </a:r>
            <a:r>
              <a:rPr lang="en-US" dirty="0" smtClean="0">
                <a:latin typeface="Times New Roman" panose="02020603050405020304" pitchFamily="18" charset="0"/>
                <a:cs typeface="Times New Roman" panose="02020603050405020304" pitchFamily="18" charset="0"/>
              </a:rPr>
              <a:t>the experimental </a:t>
            </a:r>
            <a:r>
              <a:rPr lang="en-US" dirty="0">
                <a:latin typeface="Times New Roman" panose="02020603050405020304" pitchFamily="18" charset="0"/>
                <a:cs typeface="Times New Roman" panose="02020603050405020304" pitchFamily="18" charset="0"/>
              </a:rPr>
              <a:t>and comparison groups</a:t>
            </a:r>
            <a:r>
              <a:rPr lang="en-US" dirty="0" smtClean="0">
                <a:latin typeface="Times New Roman" panose="02020603050405020304" pitchFamily="18" charset="0"/>
                <a:cs typeface="Times New Roman" panose="02020603050405020304" pitchFamily="18" charset="0"/>
              </a:rPr>
              <a:t>.</a:t>
            </a: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2425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4525963"/>
          </a:xfrm>
        </p:spPr>
        <p:txBody>
          <a:bodyPr>
            <a:normAutofit fontScale="92500" lnSpcReduction="20000"/>
          </a:bodyPr>
          <a:lstStyle/>
          <a:p>
            <a:pPr marL="0" indent="0" algn="just" rtl="0">
              <a:buNone/>
            </a:pPr>
            <a:r>
              <a:rPr lang="en-US" dirty="0">
                <a:solidFill>
                  <a:srgbClr val="FF0000"/>
                </a:solidFill>
                <a:latin typeface="Times New Roman" panose="02020603050405020304" pitchFamily="18" charset="0"/>
                <a:cs typeface="Times New Roman" panose="02020603050405020304" pitchFamily="18" charset="0"/>
              </a:rPr>
              <a:t>O1 X O2 (Experimental group) </a:t>
            </a:r>
            <a:endParaRPr lang="en-US"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O1 </a:t>
            </a:r>
            <a:r>
              <a:rPr lang="en-US" dirty="0">
                <a:solidFill>
                  <a:srgbClr val="FF0000"/>
                </a:solidFill>
                <a:latin typeface="Times New Roman" panose="02020603050405020304" pitchFamily="18" charset="0"/>
                <a:cs typeface="Times New Roman" panose="02020603050405020304" pitchFamily="18" charset="0"/>
              </a:rPr>
              <a:t>O2 (Comparison group)</a:t>
            </a:r>
          </a:p>
          <a:p>
            <a:pPr marL="0" indent="0" algn="just" rtl="0">
              <a:buNone/>
            </a:pP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 researcher </a:t>
            </a:r>
            <a:r>
              <a:rPr lang="en-US" dirty="0">
                <a:latin typeface="Times New Roman" panose="02020603050405020304" pitchFamily="18" charset="0"/>
                <a:cs typeface="Times New Roman" panose="02020603050405020304" pitchFamily="18" charset="0"/>
              </a:rPr>
              <a:t>might choose a group of patients with diabetes on one hospital ﬂoor for the experimental group and a group of patients with diabetes on another ﬂoor for the comparison group.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experimental treatment would be administered to the experimental group; the comparison group would receive the routine treatment or some alternative treatment. </a:t>
            </a:r>
          </a:p>
        </p:txBody>
      </p:sp>
    </p:spTree>
    <p:extLst>
      <p:ext uri="{BB962C8B-B14F-4D97-AF65-F5344CB8AC3E}">
        <p14:creationId xmlns:p14="http://schemas.microsoft.com/office/powerpoint/2010/main" val="121337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44616"/>
          </a:xfrm>
        </p:spPr>
        <p:txBody>
          <a:bodyPr>
            <a:noAutofit/>
          </a:bodyPr>
          <a:lstStyle/>
          <a:p>
            <a:pPr marL="0" indent="0" algn="just" rtl="0">
              <a:buNone/>
            </a:pPr>
            <a:r>
              <a:rPr lang="en-US" sz="2800" dirty="0">
                <a:latin typeface="Times New Roman" panose="02020603050405020304" pitchFamily="18" charset="0"/>
                <a:cs typeface="Times New Roman" panose="02020603050405020304" pitchFamily="18" charset="0"/>
              </a:rPr>
              <a:t>Threats to internal validity controlled by the nonequivalent control group design are history, testing, maturation, and instrumentation change.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biggest threat to internal validity is selection bias. The two groups may not have been similar at the beginning of the study. It is possible, however, to test statistically for differences in the groups.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For </a:t>
            </a:r>
            <a:r>
              <a:rPr lang="en-US" sz="2800" dirty="0">
                <a:solidFill>
                  <a:srgbClr val="FF0000"/>
                </a:solidFill>
                <a:latin typeface="Times New Roman" panose="02020603050405020304" pitchFamily="18" charset="0"/>
                <a:cs typeface="Times New Roman" panose="02020603050405020304" pitchFamily="18" charset="0"/>
              </a:rPr>
              <a:t>example</a:t>
            </a:r>
            <a:r>
              <a:rPr lang="en-US" sz="2800" dirty="0">
                <a:latin typeface="Times New Roman" panose="02020603050405020304" pitchFamily="18" charset="0"/>
                <a:cs typeface="Times New Roman" panose="02020603050405020304" pitchFamily="18" charset="0"/>
              </a:rPr>
              <a:t>, it could be determined if the ages and educational backgrounds of the subjects in both groups were similar. If the groups were similar at the beginning of the study, more conﬁdence could be placed in a cause-and-effect relationship between variables. </a:t>
            </a:r>
          </a:p>
        </p:txBody>
      </p:sp>
    </p:spTree>
    <p:extLst>
      <p:ext uri="{BB962C8B-B14F-4D97-AF65-F5344CB8AC3E}">
        <p14:creationId xmlns:p14="http://schemas.microsoft.com/office/powerpoint/2010/main" val="1705291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27384"/>
            <a:ext cx="8964488" cy="6885384"/>
          </a:xfrm>
        </p:spPr>
        <p:txBody>
          <a:bodyPr>
            <a:noAutofit/>
          </a:bodyPr>
          <a:lstStyle/>
          <a:p>
            <a:pPr algn="just" rtl="0">
              <a:buNone/>
            </a:pPr>
            <a:r>
              <a:rPr lang="en-US" dirty="0" smtClean="0">
                <a:solidFill>
                  <a:srgbClr val="FF0000"/>
                </a:solidFill>
                <a:latin typeface="Times New Roman" panose="02020603050405020304" pitchFamily="18" charset="0"/>
                <a:cs typeface="Times New Roman" panose="02020603050405020304" pitchFamily="18" charset="0"/>
              </a:rPr>
              <a:t>2-Time Series Designs</a:t>
            </a:r>
          </a:p>
          <a:p>
            <a:pPr algn="just" rtl="0">
              <a:buNone/>
            </a:pP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In a time–series design, the researcher periodically observes or measures the subjects, the experimental treatment is administered between two of observations. </a:t>
            </a:r>
            <a:r>
              <a:rPr lang="en-US" sz="2400" dirty="0" smtClean="0">
                <a:solidFill>
                  <a:srgbClr val="0070C0"/>
                </a:solidFill>
                <a:latin typeface="Times New Roman" panose="02020603050405020304" pitchFamily="18" charset="0"/>
                <a:cs typeface="Times New Roman" panose="02020603050405020304" pitchFamily="18" charset="0"/>
              </a:rPr>
              <a:t>there is no comparison group</a:t>
            </a:r>
            <a:r>
              <a:rPr lang="en-US" sz="2400" dirty="0" smtClean="0">
                <a:latin typeface="Times New Roman" panose="02020603050405020304" pitchFamily="18" charset="0"/>
                <a:cs typeface="Times New Roman" panose="02020603050405020304" pitchFamily="18" charset="0"/>
              </a:rPr>
              <a:t>; information on the dependent variable is collected over a period of time before and after the treatment.</a:t>
            </a:r>
          </a:p>
          <a:p>
            <a:pPr algn="just" rtl="0">
              <a:buNone/>
            </a:pPr>
            <a:r>
              <a:rPr lang="en-US" sz="2800" dirty="0" smtClean="0">
                <a:solidFill>
                  <a:srgbClr val="FF0000"/>
                </a:solidFill>
                <a:latin typeface="Times New Roman" panose="02020603050405020304" pitchFamily="18" charset="0"/>
                <a:cs typeface="Times New Roman" panose="02020603050405020304" pitchFamily="18" charset="0"/>
              </a:rPr>
              <a:t>        O1 O2 O3 </a:t>
            </a:r>
            <a:r>
              <a:rPr lang="en-US" sz="2800" dirty="0" smtClean="0">
                <a:solidFill>
                  <a:srgbClr val="0070C0"/>
                </a:solidFill>
                <a:latin typeface="Times New Roman" panose="02020603050405020304" pitchFamily="18" charset="0"/>
                <a:cs typeface="Times New Roman" panose="02020603050405020304" pitchFamily="18" charset="0"/>
              </a:rPr>
              <a:t>X</a:t>
            </a:r>
            <a:r>
              <a:rPr lang="en-US" sz="2800" dirty="0" smtClean="0">
                <a:solidFill>
                  <a:srgbClr val="FF0000"/>
                </a:solidFill>
                <a:latin typeface="Times New Roman" panose="02020603050405020304" pitchFamily="18" charset="0"/>
                <a:cs typeface="Times New Roman" panose="02020603050405020304" pitchFamily="18" charset="0"/>
              </a:rPr>
              <a:t> O4 O5O6</a:t>
            </a:r>
          </a:p>
          <a:p>
            <a:pPr algn="just" rtl="0">
              <a:buNone/>
            </a:pP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Example</a:t>
            </a:r>
            <a:r>
              <a:rPr lang="en-US" sz="2800" dirty="0" smtClean="0">
                <a:solidFill>
                  <a:srgbClr val="FF0000"/>
                </a:solidFill>
                <a:latin typeface="Times New Roman" panose="02020603050405020304" pitchFamily="18" charset="0"/>
                <a:cs typeface="Times New Roman" panose="02020603050405020304" pitchFamily="18" charset="0"/>
              </a:rPr>
              <a:t> </a:t>
            </a:r>
          </a:p>
          <a:p>
            <a:pPr algn="just" rtl="0">
              <a:buNone/>
            </a:pP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smtClean="0">
                <a:solidFill>
                  <a:srgbClr val="00B050"/>
                </a:solidFill>
                <a:latin typeface="Times New Roman" panose="02020603050405020304" pitchFamily="18" charset="0"/>
                <a:cs typeface="Times New Roman" panose="02020603050405020304" pitchFamily="18" charset="0"/>
              </a:rPr>
              <a:t>A researcher might assess the pain levels of a group of clients with low back pain. After 3 weeks of pain assessment (O1 O2 O3 ), subjects could be taught a special exercise to alleviate low back pain (</a:t>
            </a:r>
            <a:r>
              <a:rPr lang="en-US" sz="2400" dirty="0" smtClean="0">
                <a:solidFill>
                  <a:srgbClr val="00B0F0"/>
                </a:solidFill>
                <a:latin typeface="Times New Roman" panose="02020603050405020304" pitchFamily="18" charset="0"/>
                <a:cs typeface="Times New Roman" panose="02020603050405020304" pitchFamily="18" charset="0"/>
              </a:rPr>
              <a:t>X</a:t>
            </a:r>
            <a:r>
              <a:rPr lang="en-US" sz="2400" dirty="0" smtClean="0">
                <a:solidFill>
                  <a:srgbClr val="00B050"/>
                </a:solidFill>
                <a:latin typeface="Times New Roman" panose="02020603050405020304" pitchFamily="18" charset="0"/>
                <a:cs typeface="Times New Roman" panose="02020603050405020304" pitchFamily="18" charset="0"/>
              </a:rPr>
              <a:t>). During the next 3 weeks, pain levels would again be measured (O4 O5O6)</a:t>
            </a:r>
          </a:p>
          <a:p>
            <a:pPr algn="just" rtl="0">
              <a:buNone/>
            </a:pPr>
            <a:endParaRPr lang="ar-SA" sz="2800" i="1" dirty="0">
              <a:solidFill>
                <a:srgbClr val="00B05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just" rtl="0">
              <a:buNone/>
            </a:pP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results of this study would help the researcher determine if low back pain persists, if a speciﬁc exercise is effective in reducing low back pain, and if the effectiveness of the exercise persists.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time-series design with its numerous observations or measurements of the dependent variable helps strengthen the validity of the design. </a:t>
            </a:r>
            <a:r>
              <a:rPr lang="en-US" dirty="0" smtClean="0">
                <a:latin typeface="Times New Roman" panose="02020603050405020304" pitchFamily="18" charset="0"/>
                <a:cs typeface="Times New Roman" panose="02020603050405020304" pitchFamily="18" charset="0"/>
              </a:rPr>
              <a:t>    </a:t>
            </a:r>
            <a:r>
              <a:rPr lang="en-US" dirty="0" smtClean="0">
                <a:solidFill>
                  <a:srgbClr val="00B0F0"/>
                </a:solidFill>
                <a:latin typeface="Times New Roman" panose="02020603050405020304" pitchFamily="18" charset="0"/>
                <a:cs typeface="Times New Roman" panose="02020603050405020304" pitchFamily="18" charset="0"/>
              </a:rPr>
              <a:t>The </a:t>
            </a:r>
            <a:r>
              <a:rPr lang="en-US" dirty="0">
                <a:solidFill>
                  <a:srgbClr val="00B0F0"/>
                </a:solidFill>
                <a:latin typeface="Times New Roman" panose="02020603050405020304" pitchFamily="18" charset="0"/>
                <a:cs typeface="Times New Roman" panose="02020603050405020304" pitchFamily="18" charset="0"/>
              </a:rPr>
              <a:t>greatest threats to validity are history and testing</a:t>
            </a:r>
          </a:p>
        </p:txBody>
      </p:sp>
    </p:spTree>
    <p:extLst>
      <p:ext uri="{BB962C8B-B14F-4D97-AF65-F5344CB8AC3E}">
        <p14:creationId xmlns:p14="http://schemas.microsoft.com/office/powerpoint/2010/main" val="39565920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0"/>
            <a:r>
              <a:rPr lang="en-US" dirty="0">
                <a:latin typeface="Times New Roman" panose="02020603050405020304" pitchFamily="18" charset="0"/>
                <a:cs typeface="Times New Roman" panose="02020603050405020304" pitchFamily="18" charset="0"/>
              </a:rPr>
              <a:t>In evaluating the results of quasi-experiments, it is important to ask whether it is plausible that factors other than the intervention caused or affected the outcomes </a:t>
            </a:r>
            <a:r>
              <a:rPr lang="en-US" dirty="0">
                <a:solidFill>
                  <a:srgbClr val="0070C0"/>
                </a:solidFill>
                <a:latin typeface="Times New Roman" panose="02020603050405020304" pitchFamily="18" charset="0"/>
                <a:cs typeface="Times New Roman" panose="02020603050405020304" pitchFamily="18" charset="0"/>
              </a:rPr>
              <a:t>(i.e., whether there are rival hypotheses for explaining the results). </a:t>
            </a:r>
          </a:p>
        </p:txBody>
      </p:sp>
    </p:spTree>
    <p:extLst>
      <p:ext uri="{BB962C8B-B14F-4D97-AF65-F5344CB8AC3E}">
        <p14:creationId xmlns:p14="http://schemas.microsoft.com/office/powerpoint/2010/main" val="3157575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820472" cy="5544616"/>
          </a:xfrm>
        </p:spPr>
        <p:txBody>
          <a:bodyPr>
            <a:noAutofit/>
          </a:bodyPr>
          <a:lstStyle/>
          <a:p>
            <a:pPr algn="just" rtl="0">
              <a:buNone/>
            </a:pPr>
            <a:r>
              <a:rPr lang="en-US" dirty="0" smtClean="0">
                <a:solidFill>
                  <a:srgbClr val="FF0000"/>
                </a:solidFill>
                <a:latin typeface="Times New Roman" panose="02020603050405020304" pitchFamily="18" charset="0"/>
                <a:cs typeface="Times New Roman" panose="02020603050405020304" pitchFamily="18" charset="0"/>
              </a:rPr>
              <a:t>Validity of the experimental designs</a:t>
            </a:r>
          </a:p>
          <a:p>
            <a:pPr algn="just" rtl="0">
              <a:buNone/>
            </a:pPr>
            <a:r>
              <a:rPr lang="en-US" sz="2800" dirty="0" smtClean="0">
                <a:latin typeface="Times New Roman" panose="02020603050405020304" pitchFamily="18" charset="0"/>
                <a:cs typeface="Times New Roman" panose="02020603050405020304" pitchFamily="18" charset="0"/>
              </a:rPr>
              <a:t>   Study </a:t>
            </a:r>
            <a:r>
              <a:rPr lang="en-US" sz="2800" b="1" dirty="0" smtClean="0">
                <a:latin typeface="Times New Roman" panose="02020603050405020304" pitchFamily="18" charset="0"/>
                <a:cs typeface="Times New Roman" panose="02020603050405020304" pitchFamily="18" charset="0"/>
              </a:rPr>
              <a:t>validity concerns the extent to which appropriate inferences can be </a:t>
            </a:r>
            <a:r>
              <a:rPr lang="en-US" sz="2800" dirty="0" smtClean="0">
                <a:latin typeface="Times New Roman" panose="02020603050405020304" pitchFamily="18" charset="0"/>
                <a:cs typeface="Times New Roman" panose="02020603050405020304" pitchFamily="18" charset="0"/>
              </a:rPr>
              <a:t>made. </a:t>
            </a:r>
            <a:r>
              <a:rPr lang="en-US" sz="2800" b="1" dirty="0" smtClean="0">
                <a:latin typeface="Times New Roman" panose="02020603050405020304" pitchFamily="18" charset="0"/>
                <a:cs typeface="Times New Roman" panose="02020603050405020304" pitchFamily="18" charset="0"/>
              </a:rPr>
              <a:t>Threats to validity are reasons that an inference could be wrong. </a:t>
            </a:r>
            <a:endParaRPr lang="en-US" sz="2800" dirty="0" smtClean="0">
              <a:latin typeface="Times New Roman" panose="02020603050405020304" pitchFamily="18" charset="0"/>
              <a:cs typeface="Times New Roman" panose="02020603050405020304" pitchFamily="18" charset="0"/>
            </a:endParaRPr>
          </a:p>
          <a:p>
            <a:pPr algn="just" rtl="0">
              <a:buNone/>
            </a:pPr>
            <a:r>
              <a:rPr lang="en-US" sz="2800" b="1" dirty="0" smtClean="0">
                <a:solidFill>
                  <a:srgbClr val="FF0000"/>
                </a:solidFill>
                <a:latin typeface="Times New Roman" panose="02020603050405020304" pitchFamily="18" charset="0"/>
                <a:cs typeface="Times New Roman" panose="02020603050405020304" pitchFamily="18" charset="0"/>
              </a:rPr>
              <a:t>Internal validity of an experimental design </a:t>
            </a:r>
            <a:r>
              <a:rPr lang="en-US" sz="2800" dirty="0" smtClean="0">
                <a:latin typeface="Times New Roman" panose="02020603050405020304" pitchFamily="18" charset="0"/>
                <a:cs typeface="Times New Roman" panose="02020603050405020304" pitchFamily="18" charset="0"/>
              </a:rPr>
              <a:t>concerns the degree to which changes in the dependent variable(effect)can be attributed to the independent variable (cause). </a:t>
            </a:r>
          </a:p>
          <a:p>
            <a:pPr algn="just" rtl="0">
              <a:buNone/>
            </a:pPr>
            <a:endParaRPr lang="en-US" sz="2800" dirty="0" smtClean="0">
              <a:latin typeface="Times New Roman" panose="02020603050405020304" pitchFamily="18" charset="0"/>
              <a:cs typeface="Times New Roman" panose="02020603050405020304" pitchFamily="18" charset="0"/>
            </a:endParaRPr>
          </a:p>
          <a:p>
            <a:pPr algn="just" rtl="0">
              <a:buNone/>
            </a:pPr>
            <a:r>
              <a:rPr lang="en-US" sz="2800" b="1" dirty="0" smtClean="0">
                <a:solidFill>
                  <a:srgbClr val="FF0000"/>
                </a:solidFill>
                <a:latin typeface="Times New Roman" panose="02020603050405020304" pitchFamily="18" charset="0"/>
                <a:cs typeface="Times New Roman" panose="02020603050405020304" pitchFamily="18" charset="0"/>
              </a:rPr>
              <a:t>External validity </a:t>
            </a:r>
            <a:r>
              <a:rPr lang="en-US" sz="2800" dirty="0" smtClean="0">
                <a:latin typeface="Times New Roman" panose="02020603050405020304" pitchFamily="18" charset="0"/>
                <a:cs typeface="Times New Roman" panose="02020603050405020304" pitchFamily="18" charset="0"/>
              </a:rPr>
              <a:t>concerns the degree to which study results can be generalized to other people and settings.</a:t>
            </a:r>
          </a:p>
          <a:p>
            <a:pPr algn="just" rtl="0">
              <a:buNone/>
            </a:pPr>
            <a:r>
              <a:rPr lang="en-US" sz="2800" dirty="0" smtClean="0">
                <a:latin typeface="Times New Roman" panose="02020603050405020304" pitchFamily="18" charset="0"/>
                <a:cs typeface="Times New Roman" panose="02020603050405020304" pitchFamily="18" charset="0"/>
              </a:rPr>
              <a:t>      </a:t>
            </a:r>
            <a:endParaRPr lang="ar-S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79819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32048"/>
            <a:ext cx="8686800" cy="6165304"/>
          </a:xfrm>
        </p:spPr>
        <p:txBody>
          <a:bodyPr>
            <a:noAutofit/>
          </a:bodyPr>
          <a:lstStyle/>
          <a:p>
            <a:pPr algn="just" rtl="0">
              <a:buNone/>
            </a:pPr>
            <a:r>
              <a:rPr lang="en-US" sz="2800" b="1" dirty="0" smtClean="0">
                <a:solidFill>
                  <a:srgbClr val="FF0000"/>
                </a:solidFill>
                <a:latin typeface="Times New Roman" panose="02020603050405020304" pitchFamily="18" charset="0"/>
                <a:cs typeface="Times New Roman" panose="02020603050405020304" pitchFamily="18" charset="0"/>
              </a:rPr>
              <a:t> Six threats to internal validity</a:t>
            </a:r>
          </a:p>
          <a:p>
            <a:pPr algn="just" rtl="0">
              <a:buNone/>
            </a:pP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Threats to internal validity are  factors other than the independent variable that influence the dependent variables.</a:t>
            </a:r>
          </a:p>
          <a:p>
            <a:pPr marL="514350" indent="-514350" algn="just" rtl="0">
              <a:buFont typeface="+mj-lt"/>
              <a:buAutoNum type="arabicPeriod"/>
            </a:pPr>
            <a:r>
              <a:rPr lang="en-US" sz="2800" dirty="0" smtClean="0">
                <a:solidFill>
                  <a:srgbClr val="FF0000"/>
                </a:solidFill>
                <a:latin typeface="Times New Roman" panose="02020603050405020304" pitchFamily="18" charset="0"/>
                <a:cs typeface="Times New Roman" panose="02020603050405020304" pitchFamily="18" charset="0"/>
              </a:rPr>
              <a:t>Selection bias </a:t>
            </a:r>
            <a:r>
              <a:rPr lang="en-US" sz="2800" dirty="0" smtClean="0">
                <a:latin typeface="Times New Roman" panose="02020603050405020304" pitchFamily="18" charset="0"/>
                <a:cs typeface="Times New Roman" panose="02020603050405020304" pitchFamily="18" charset="0"/>
              </a:rPr>
              <a:t>occurs when the study results are attributed to the experimental treatment but in fact , the results occur because of subject differences before the treatment.</a:t>
            </a:r>
          </a:p>
          <a:p>
            <a:pPr marL="514350" indent="-514350" algn="just" rtl="0">
              <a:buFont typeface="+mj-lt"/>
              <a:buAutoNum type="arabicPeriod"/>
            </a:pPr>
            <a:r>
              <a:rPr lang="en-US" sz="2800" dirty="0" smtClean="0">
                <a:solidFill>
                  <a:srgbClr val="FF0000"/>
                </a:solidFill>
                <a:latin typeface="Times New Roman" panose="02020603050405020304" pitchFamily="18" charset="0"/>
                <a:cs typeface="Times New Roman" panose="02020603050405020304" pitchFamily="18" charset="0"/>
              </a:rPr>
              <a:t>History</a:t>
            </a:r>
            <a:r>
              <a:rPr lang="en-US" sz="2800" dirty="0" smtClean="0">
                <a:latin typeface="Times New Roman" panose="02020603050405020304" pitchFamily="18" charset="0"/>
                <a:cs typeface="Times New Roman" panose="02020603050405020304" pitchFamily="18" charset="0"/>
              </a:rPr>
              <a:t> occur when some event besides the experimental treatment occurs during the course of a study, and this event influence the dependent variable.</a:t>
            </a:r>
          </a:p>
        </p:txBody>
      </p:sp>
    </p:spTree>
    <p:extLst>
      <p:ext uri="{BB962C8B-B14F-4D97-AF65-F5344CB8AC3E}">
        <p14:creationId xmlns:p14="http://schemas.microsoft.com/office/powerpoint/2010/main" val="15574571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692696"/>
            <a:ext cx="8820472" cy="5184576"/>
          </a:xfrm>
        </p:spPr>
        <p:txBody>
          <a:bodyPr>
            <a:noAutofit/>
          </a:bodyPr>
          <a:lstStyle/>
          <a:p>
            <a:pPr marL="514350" indent="-514350" algn="just" rtl="0">
              <a:buNone/>
            </a:pPr>
            <a:r>
              <a:rPr lang="en-US" sz="2800" dirty="0" smtClean="0">
                <a:latin typeface="Times New Roman" panose="02020603050405020304" pitchFamily="18" charset="0"/>
                <a:cs typeface="Times New Roman" panose="02020603050405020304" pitchFamily="18" charset="0"/>
              </a:rPr>
              <a:t>3- </a:t>
            </a:r>
            <a:r>
              <a:rPr lang="en-US" sz="2800" dirty="0" smtClean="0">
                <a:solidFill>
                  <a:srgbClr val="FF0000"/>
                </a:solidFill>
                <a:latin typeface="Times New Roman" panose="02020603050405020304" pitchFamily="18" charset="0"/>
                <a:cs typeface="Times New Roman" panose="02020603050405020304" pitchFamily="18" charset="0"/>
              </a:rPr>
              <a:t>Maturation</a:t>
            </a:r>
            <a:r>
              <a:rPr lang="en-US" sz="2800" dirty="0" smtClean="0">
                <a:latin typeface="Times New Roman" panose="02020603050405020304" pitchFamily="18" charset="0"/>
                <a:cs typeface="Times New Roman" panose="02020603050405020304" pitchFamily="18" charset="0"/>
              </a:rPr>
              <a:t> is threat to internal validity when changes that occur within the subjects during an experimental study influence the study results . people may become older, taller, or sleeper from the time of pretest to the post test</a:t>
            </a:r>
          </a:p>
          <a:p>
            <a:pPr marL="514350" indent="-514350" algn="just" rtl="0">
              <a:buNone/>
            </a:pPr>
            <a:endParaRPr lang="en-US" sz="2800" dirty="0" smtClean="0">
              <a:latin typeface="Times New Roman" panose="02020603050405020304" pitchFamily="18" charset="0"/>
              <a:cs typeface="Times New Roman" panose="02020603050405020304" pitchFamily="18" charset="0"/>
            </a:endParaRPr>
          </a:p>
          <a:p>
            <a:pPr algn="just" rtl="0">
              <a:buNone/>
            </a:pPr>
            <a:r>
              <a:rPr lang="en-US" sz="2800" dirty="0" smtClean="0">
                <a:latin typeface="Times New Roman" panose="02020603050405020304" pitchFamily="18" charset="0"/>
                <a:cs typeface="Times New Roman" panose="02020603050405020304" pitchFamily="18" charset="0"/>
              </a:rPr>
              <a:t>4- </a:t>
            </a:r>
            <a:r>
              <a:rPr lang="en-US" sz="2800" dirty="0" smtClean="0">
                <a:solidFill>
                  <a:srgbClr val="FF0000"/>
                </a:solidFill>
                <a:latin typeface="Times New Roman" panose="02020603050405020304" pitchFamily="18" charset="0"/>
                <a:cs typeface="Times New Roman" panose="02020603050405020304" pitchFamily="18" charset="0"/>
              </a:rPr>
              <a:t>The testing </a:t>
            </a:r>
            <a:r>
              <a:rPr lang="en-US" sz="2800" dirty="0" smtClean="0">
                <a:latin typeface="Times New Roman" panose="02020603050405020304" pitchFamily="18" charset="0"/>
                <a:cs typeface="Times New Roman" panose="02020603050405020304" pitchFamily="18" charset="0"/>
              </a:rPr>
              <a:t>threat may occur in studies where the pretest is given or where subjects have knowledge of baseline data , testing refers to influence of the pretest  on the post test scores . </a:t>
            </a:r>
          </a:p>
          <a:p>
            <a:pPr algn="just" rtl="0">
              <a:buNone/>
            </a:pPr>
            <a:r>
              <a:rPr lang="en-US" sz="2800" dirty="0" smtClean="0">
                <a:latin typeface="Times New Roman" panose="02020603050405020304" pitchFamily="18" charset="0"/>
                <a:cs typeface="Times New Roman" panose="02020603050405020304" pitchFamily="18" charset="0"/>
              </a:rPr>
              <a:t>     </a:t>
            </a:r>
          </a:p>
          <a:p>
            <a:pPr algn="just" rtl="0"/>
            <a:endParaRPr lang="ar-S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3588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428604"/>
            <a:ext cx="8501122" cy="5643602"/>
          </a:xfrm>
        </p:spPr>
        <p:txBody>
          <a:bodyPr>
            <a:noAutofit/>
          </a:bodyPr>
          <a:lstStyle/>
          <a:p>
            <a:pPr marL="0" indent="0" algn="just" rtl="0">
              <a:buNone/>
            </a:pPr>
            <a:r>
              <a:rPr lang="en-US" sz="3600" b="1" dirty="0" smtClean="0">
                <a:solidFill>
                  <a:srgbClr val="FF0000"/>
                </a:solidFill>
                <a:latin typeface="Times New Roman" panose="02020603050405020304" pitchFamily="18" charset="0"/>
                <a:cs typeface="Times New Roman" panose="02020603050405020304" pitchFamily="18" charset="0"/>
              </a:rPr>
              <a:t>Characteristics </a:t>
            </a:r>
            <a:r>
              <a:rPr lang="en-US" sz="3600" b="1" dirty="0">
                <a:solidFill>
                  <a:srgbClr val="FF0000"/>
                </a:solidFill>
                <a:latin typeface="Times New Roman" panose="02020603050405020304" pitchFamily="18" charset="0"/>
                <a:cs typeface="Times New Roman" panose="02020603050405020304" pitchFamily="18" charset="0"/>
              </a:rPr>
              <a:t>of True </a:t>
            </a:r>
            <a:r>
              <a:rPr lang="en-US" sz="3600" b="1" dirty="0" smtClean="0">
                <a:solidFill>
                  <a:srgbClr val="FF0000"/>
                </a:solidFill>
                <a:latin typeface="Times New Roman" panose="02020603050405020304" pitchFamily="18" charset="0"/>
                <a:cs typeface="Times New Roman" panose="02020603050405020304" pitchFamily="18" charset="0"/>
              </a:rPr>
              <a:t>Experiments</a:t>
            </a:r>
          </a:p>
          <a:p>
            <a:pPr marL="0" indent="0" algn="just" rtl="0">
              <a:buNone/>
            </a:pPr>
            <a:r>
              <a:rPr lang="en-US" sz="2800" b="1"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 true experimental design or randomized controlled trial (RCT) is characterized by the following properties: </a:t>
            </a:r>
            <a:endParaRPr lang="en-US" sz="2800" b="1"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sz="2800" b="1" dirty="0" smtClean="0">
                <a:latin typeface="Times New Roman" panose="02020603050405020304" pitchFamily="18" charset="0"/>
                <a:cs typeface="Times New Roman" panose="02020603050405020304" pitchFamily="18" charset="0"/>
              </a:rPr>
              <a:t>Manipulation—the </a:t>
            </a:r>
            <a:r>
              <a:rPr lang="en-US" sz="2800" b="1" dirty="0">
                <a:latin typeface="Times New Roman" panose="02020603050405020304" pitchFamily="18" charset="0"/>
                <a:cs typeface="Times New Roman" panose="02020603050405020304" pitchFamily="18" charset="0"/>
              </a:rPr>
              <a:t>experimenter does something to some subjects—that is, there is some type of intervention</a:t>
            </a:r>
            <a:r>
              <a:rPr lang="en-US" sz="2800" b="1" dirty="0" smtClean="0">
                <a:latin typeface="Times New Roman" panose="02020603050405020304" pitchFamily="18" charset="0"/>
                <a:cs typeface="Times New Roman" panose="02020603050405020304" pitchFamily="18" charset="0"/>
              </a:rPr>
              <a:t>.</a:t>
            </a:r>
            <a:r>
              <a:rPr lang="en-US" sz="2800" b="1" dirty="0">
                <a:latin typeface="Times New Roman" panose="02020603050405020304" pitchFamily="18" charset="0"/>
                <a:cs typeface="Times New Roman" panose="02020603050405020304" pitchFamily="18" charset="0"/>
              </a:rPr>
              <a:t> (the researcher manipulates the independent variable by introducing a treatment or intervention); </a:t>
            </a:r>
            <a:endParaRPr lang="en-US" sz="2800" b="1"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rtl="0">
              <a:buNone/>
            </a:pPr>
            <a:r>
              <a:rPr lang="en-US" dirty="0" smtClean="0">
                <a:solidFill>
                  <a:srgbClr val="92D050"/>
                </a:solidFill>
                <a:latin typeface="Times New Roman" panose="02020603050405020304" pitchFamily="18" charset="0"/>
                <a:cs typeface="Times New Roman" panose="02020603050405020304" pitchFamily="18" charset="0"/>
              </a:rPr>
              <a:t>    For example  if  subjects were weighted and told their weight before experimental weight reduction program, these subjects might make some effort on their own to lose weight because they have discovered they are overweight. This knowledge of baseline data could be considered  If subjects were a pretest.</a:t>
            </a:r>
            <a:endParaRPr lang="ar-SA" dirty="0">
              <a:solidFill>
                <a:srgbClr val="92D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44624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20472" cy="4525963"/>
          </a:xfrm>
        </p:spPr>
        <p:txBody>
          <a:bodyPr>
            <a:noAutofit/>
          </a:bodyPr>
          <a:lstStyle/>
          <a:p>
            <a:pPr marL="514350" indent="-514350" algn="just" rtl="0">
              <a:buFont typeface="+mj-lt"/>
              <a:buAutoNum type="arabicPeriod" startAt="5"/>
            </a:pPr>
            <a:r>
              <a:rPr lang="en-US" dirty="0" smtClean="0">
                <a:solidFill>
                  <a:srgbClr val="FF0000"/>
                </a:solidFill>
                <a:latin typeface="Times New Roman" panose="02020603050405020304" pitchFamily="18" charset="0"/>
                <a:cs typeface="Times New Roman" panose="02020603050405020304" pitchFamily="18" charset="0"/>
              </a:rPr>
              <a:t>Instrumentation change</a:t>
            </a:r>
            <a:r>
              <a:rPr lang="en-US" dirty="0" smtClean="0">
                <a:latin typeface="Times New Roman" panose="02020603050405020304" pitchFamily="18" charset="0"/>
                <a:cs typeface="Times New Roman" panose="02020603050405020304" pitchFamily="18" charset="0"/>
              </a:rPr>
              <a:t>, involves difference between pretest and posttest  measurement caused by a change in the accuracy of the instrument or the judges’ ratings rather than as a result of the experimental treatment. training sessions for judges. Also , if mechanical instruments are used, such as sphygmomanometers, these instruments should be checked for accuracy through out the study. </a:t>
            </a:r>
          </a:p>
          <a:p>
            <a:pPr marL="514350" indent="-514350" algn="just" rtl="0">
              <a:buNone/>
            </a:pPr>
            <a:r>
              <a:rPr lang="en-US" dirty="0" smtClean="0">
                <a:latin typeface="Times New Roman" panose="02020603050405020304" pitchFamily="18" charset="0"/>
                <a:cs typeface="Times New Roman" panose="02020603050405020304" pitchFamily="18" charset="0"/>
              </a:rPr>
              <a:t> </a:t>
            </a:r>
            <a:endParaRPr lang="ar-SA"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32419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4525963"/>
          </a:xfrm>
        </p:spPr>
        <p:txBody>
          <a:bodyPr/>
          <a:lstStyle/>
          <a:p>
            <a:pPr algn="just" rtl="0">
              <a:buNone/>
            </a:pPr>
            <a:r>
              <a:rPr lang="en-US" dirty="0" smtClean="0">
                <a:latin typeface="Times New Roman" panose="02020603050405020304" pitchFamily="18" charset="0"/>
                <a:cs typeface="Times New Roman" panose="02020603050405020304" pitchFamily="18" charset="0"/>
              </a:rPr>
              <a:t>6- </a:t>
            </a:r>
            <a:r>
              <a:rPr lang="en-US" dirty="0" smtClean="0">
                <a:solidFill>
                  <a:srgbClr val="FF0000"/>
                </a:solidFill>
                <a:latin typeface="Times New Roman" panose="02020603050405020304" pitchFamily="18" charset="0"/>
                <a:cs typeface="Times New Roman" panose="02020603050405020304" pitchFamily="18" charset="0"/>
              </a:rPr>
              <a:t>The mortality </a:t>
            </a:r>
            <a:r>
              <a:rPr lang="en-US" dirty="0" smtClean="0">
                <a:latin typeface="Times New Roman" panose="02020603050405020304" pitchFamily="18" charset="0"/>
                <a:cs typeface="Times New Roman" panose="02020603050405020304" pitchFamily="18" charset="0"/>
              </a:rPr>
              <a:t>threat occurs when the subject  do not complete the study, </a:t>
            </a:r>
            <a:r>
              <a:rPr lang="en-US" dirty="0" smtClean="0">
                <a:solidFill>
                  <a:srgbClr val="FF0000"/>
                </a:solidFill>
                <a:latin typeface="Times New Roman" panose="02020603050405020304" pitchFamily="18" charset="0"/>
                <a:cs typeface="Times New Roman" panose="02020603050405020304" pitchFamily="18" charset="0"/>
              </a:rPr>
              <a:t>dropout</a:t>
            </a:r>
            <a:r>
              <a:rPr lang="en-US" dirty="0" smtClean="0">
                <a:latin typeface="Times New Roman" panose="02020603050405020304" pitchFamily="18" charset="0"/>
                <a:cs typeface="Times New Roman" panose="02020603050405020304" pitchFamily="18" charset="0"/>
              </a:rPr>
              <a:t> rate is different between the experimental and comparison groups, and this difference in dropout rate influences the posttest results . There is no research design that will control for mortality because participants can never be forced to remain in a study .</a:t>
            </a:r>
          </a:p>
          <a:p>
            <a:pPr algn="just" rtl="0">
              <a:buNone/>
            </a:pPr>
            <a:endParaRPr lang="ar-S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41177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620688"/>
            <a:ext cx="8686800" cy="4525963"/>
          </a:xfrm>
        </p:spPr>
        <p:txBody>
          <a:bodyPr>
            <a:noAutofit/>
          </a:bodyPr>
          <a:lstStyle/>
          <a:p>
            <a:pPr algn="just" rtl="0">
              <a:buNone/>
            </a:pPr>
            <a:r>
              <a:rPr lang="en-US" dirty="0" smtClean="0">
                <a:solidFill>
                  <a:srgbClr val="FF0000"/>
                </a:solidFill>
                <a:latin typeface="Times New Roman" panose="02020603050405020304" pitchFamily="18" charset="0"/>
                <a:cs typeface="Times New Roman" panose="02020603050405020304" pitchFamily="18" charset="0"/>
              </a:rPr>
              <a:t>Three threats to external validity </a:t>
            </a:r>
          </a:p>
          <a:p>
            <a:pPr algn="just" rtl="0">
              <a:buNone/>
            </a:pPr>
            <a:r>
              <a:rPr lang="en-US" sz="2800" dirty="0" smtClean="0">
                <a:latin typeface="Times New Roman" panose="02020603050405020304" pitchFamily="18" charset="0"/>
                <a:cs typeface="Times New Roman" panose="02020603050405020304" pitchFamily="18" charset="0"/>
              </a:rPr>
              <a:t>1- </a:t>
            </a:r>
            <a:r>
              <a:rPr lang="en-US" sz="2800" dirty="0" smtClean="0">
                <a:solidFill>
                  <a:srgbClr val="FF0000"/>
                </a:solidFill>
                <a:latin typeface="Times New Roman" panose="02020603050405020304" pitchFamily="18" charset="0"/>
                <a:cs typeface="Times New Roman" panose="02020603050405020304" pitchFamily="18" charset="0"/>
              </a:rPr>
              <a:t>Hawthorne effect </a:t>
            </a:r>
            <a:r>
              <a:rPr lang="en-US" sz="2800" dirty="0" smtClean="0">
                <a:latin typeface="Times New Roman" panose="02020603050405020304" pitchFamily="18" charset="0"/>
                <a:cs typeface="Times New Roman" panose="02020603050405020304" pitchFamily="18" charset="0"/>
              </a:rPr>
              <a:t>–occur when the study participants respond in a certain manner because they are aware that they are being observed. It might be possible to control this threat by a double-blind experiment.</a:t>
            </a:r>
          </a:p>
          <a:p>
            <a:pPr algn="just" rtl="0">
              <a:buNone/>
            </a:pPr>
            <a:r>
              <a:rPr lang="en-US" sz="2800" dirty="0" smtClean="0">
                <a:latin typeface="Times New Roman" panose="02020603050405020304" pitchFamily="18" charset="0"/>
                <a:cs typeface="Times New Roman" panose="02020603050405020304" pitchFamily="18" charset="0"/>
              </a:rPr>
              <a:t>2- </a:t>
            </a:r>
            <a:r>
              <a:rPr lang="en-US" sz="2800" dirty="0" smtClean="0">
                <a:solidFill>
                  <a:srgbClr val="FF0000"/>
                </a:solidFill>
                <a:latin typeface="Times New Roman" panose="02020603050405020304" pitchFamily="18" charset="0"/>
                <a:cs typeface="Times New Roman" panose="02020603050405020304" pitchFamily="18" charset="0"/>
              </a:rPr>
              <a:t>The experimenter effect</a:t>
            </a:r>
            <a:r>
              <a:rPr lang="en-US" sz="2800" dirty="0" smtClean="0">
                <a:latin typeface="Times New Roman" panose="02020603050405020304" pitchFamily="18" charset="0"/>
                <a:cs typeface="Times New Roman" panose="02020603050405020304" pitchFamily="18" charset="0"/>
              </a:rPr>
              <a:t>. A researcher ‘s characteristics  or behaviors  influence the subject behaviors(facial expression , clothing, age , gender, body build)</a:t>
            </a:r>
          </a:p>
          <a:p>
            <a:pPr algn="just" rtl="0">
              <a:buNone/>
            </a:pPr>
            <a:r>
              <a:rPr lang="en-US" sz="2800" dirty="0" smtClean="0">
                <a:latin typeface="Times New Roman" panose="02020603050405020304" pitchFamily="18" charset="0"/>
                <a:cs typeface="Times New Roman" panose="02020603050405020304" pitchFamily="18" charset="0"/>
              </a:rPr>
              <a:t>3- </a:t>
            </a:r>
            <a:r>
              <a:rPr lang="en-US" sz="2800" dirty="0" smtClean="0">
                <a:solidFill>
                  <a:srgbClr val="FF0000"/>
                </a:solidFill>
                <a:latin typeface="Times New Roman" panose="02020603050405020304" pitchFamily="18" charset="0"/>
                <a:cs typeface="Times New Roman" panose="02020603050405020304" pitchFamily="18" charset="0"/>
              </a:rPr>
              <a:t>The reactive effects of the pretest </a:t>
            </a:r>
            <a:r>
              <a:rPr lang="en-US" sz="2800" dirty="0" smtClean="0">
                <a:latin typeface="Times New Roman" panose="02020603050405020304" pitchFamily="18" charset="0"/>
                <a:cs typeface="Times New Roman" panose="02020603050405020304" pitchFamily="18" charset="0"/>
              </a:rPr>
              <a:t>threat, some times called measurement effect, occurs when subjects responses to the experimental treatment are indirectly influenced by the pretest.</a:t>
            </a:r>
          </a:p>
          <a:p>
            <a:pPr algn="just" rtl="0">
              <a:buNone/>
            </a:pPr>
            <a:endParaRPr lang="ar-S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29277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2"/>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en-US" sz="1400">
                <a:latin typeface="Calibri" pitchFamily="34" charset="0"/>
              </a:rPr>
              <a:t>elmor@hotmail.com</a:t>
            </a:r>
          </a:p>
        </p:txBody>
      </p:sp>
      <p:sp>
        <p:nvSpPr>
          <p:cNvPr id="43011" name="Slide Number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fld id="{9DD33F57-772B-4D02-BA63-7A3F2F4BC46E}" type="slidenum">
              <a:rPr lang="ar-SA" sz="1400">
                <a:latin typeface="Calibri" pitchFamily="34" charset="0"/>
              </a:rPr>
              <a:pPr/>
              <a:t>34</a:t>
            </a:fld>
            <a:endParaRPr lang="en-US" sz="1400">
              <a:latin typeface="Calibri" pitchFamily="34" charset="0"/>
            </a:endParaRPr>
          </a:p>
        </p:txBody>
      </p:sp>
      <p:pic>
        <p:nvPicPr>
          <p:cNvPr id="43012" name="Picture 2" descr="k89"/>
          <p:cNvPicPr>
            <a:picLocks noGrp="1" noChangeAspect="1" noChangeArrowheads="1"/>
          </p:cNvPicPr>
          <p:nvPr>
            <p:ph sz="half" idx="4294967295"/>
          </p:nvPr>
        </p:nvPicPr>
        <p:blipFill>
          <a:blip r:embed="rId3">
            <a:lum contrast="18000"/>
          </a:blip>
          <a:srcRect b="7777"/>
          <a:stretch>
            <a:fillRect/>
          </a:stretch>
        </p:blipFill>
        <p:spPr>
          <a:xfrm>
            <a:off x="0" y="-26988"/>
            <a:ext cx="9396413" cy="6884988"/>
          </a:xfrm>
          <a:noFill/>
        </p:spPr>
      </p:pic>
      <p:pic>
        <p:nvPicPr>
          <p:cNvPr id="43013" name="Picture 4" descr="Thank you04"/>
          <p:cNvPicPr>
            <a:picLocks noGrp="1" noChangeAspect="1" noChangeArrowheads="1" noCrop="1"/>
          </p:cNvPicPr>
          <p:nvPr>
            <p:ph sz="half" idx="4294967295"/>
          </p:nvPr>
        </p:nvPicPr>
        <p:blipFill>
          <a:blip r:embed="rId4"/>
          <a:srcRect/>
          <a:stretch>
            <a:fillRect/>
          </a:stretch>
        </p:blipFill>
        <p:spPr>
          <a:xfrm>
            <a:off x="395288" y="333375"/>
            <a:ext cx="5400675" cy="2165350"/>
          </a:xfrm>
          <a:noFill/>
        </p:spPr>
      </p:pic>
    </p:spTree>
    <p:extLst>
      <p:ext uri="{BB962C8B-B14F-4D97-AF65-F5344CB8AC3E}">
        <p14:creationId xmlns:p14="http://schemas.microsoft.com/office/powerpoint/2010/main" val="3117289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496944" cy="5328592"/>
          </a:xfrm>
        </p:spPr>
        <p:txBody>
          <a:bodyPr>
            <a:normAutofit fontScale="92500" lnSpcReduction="10000"/>
          </a:bodyPr>
          <a:lstStyle/>
          <a:p>
            <a:pPr marL="514350" indent="-514350" algn="just" rtl="0">
              <a:buAutoNum type="arabicPeriod"/>
            </a:pPr>
            <a:endParaRPr lang="en-US" b="1" dirty="0">
              <a:latin typeface="Times New Roman" panose="02020603050405020304" pitchFamily="18" charset="0"/>
              <a:cs typeface="Times New Roman" panose="02020603050405020304" pitchFamily="18" charset="0"/>
            </a:endParaRPr>
          </a:p>
          <a:p>
            <a:pPr marL="0" indent="0" algn="just" rtl="0">
              <a:buNone/>
            </a:pPr>
            <a:r>
              <a:rPr lang="en-US" b="1" dirty="0" smtClean="0">
                <a:latin typeface="Times New Roman" panose="02020603050405020304" pitchFamily="18" charset="0"/>
                <a:cs typeface="Times New Roman" panose="02020603050405020304" pitchFamily="18" charset="0"/>
              </a:rPr>
              <a:t>2.  </a:t>
            </a:r>
            <a:r>
              <a:rPr lang="en-US" b="1" dirty="0" smtClean="0">
                <a:latin typeface="Times New Roman" panose="02020603050405020304" pitchFamily="18" charset="0"/>
                <a:cs typeface="Times New Roman" panose="02020603050405020304" pitchFamily="18" charset="0"/>
              </a:rPr>
              <a:t>Control : (</a:t>
            </a:r>
            <a:r>
              <a:rPr lang="en-US" b="1" dirty="0">
                <a:latin typeface="Times New Roman" panose="02020603050405020304" pitchFamily="18" charset="0"/>
                <a:cs typeface="Times New Roman" panose="02020603050405020304" pitchFamily="18" charset="0"/>
              </a:rPr>
              <a:t>including the use of a control group that is not given the intervention and represents the comparative counterfactual);</a:t>
            </a:r>
          </a:p>
          <a:p>
            <a:pPr marL="0" indent="0" algn="just" rtl="0">
              <a:buNone/>
            </a:pPr>
            <a:endParaRPr lang="en-US" sz="3500" b="1" dirty="0">
              <a:latin typeface="Times New Roman" panose="02020603050405020304" pitchFamily="18" charset="0"/>
              <a:cs typeface="Times New Roman" panose="02020603050405020304" pitchFamily="18" charset="0"/>
            </a:endParaRPr>
          </a:p>
          <a:p>
            <a:pPr marL="0" indent="0" algn="just" rtl="0">
              <a:buNone/>
            </a:pPr>
            <a:r>
              <a:rPr lang="en-US" sz="3500" b="1" dirty="0" smtClean="0">
                <a:solidFill>
                  <a:srgbClr val="00B050"/>
                </a:solidFill>
                <a:latin typeface="Times New Roman" panose="02020603050405020304" pitchFamily="18" charset="0"/>
                <a:cs typeface="Times New Roman" panose="02020603050405020304" pitchFamily="18" charset="0"/>
              </a:rPr>
              <a:t>Experimenters </a:t>
            </a:r>
            <a:r>
              <a:rPr lang="en-US" sz="3500" b="1" dirty="0">
                <a:solidFill>
                  <a:srgbClr val="00B050"/>
                </a:solidFill>
                <a:latin typeface="Times New Roman" panose="02020603050405020304" pitchFamily="18" charset="0"/>
                <a:cs typeface="Times New Roman" panose="02020603050405020304" pitchFamily="18" charset="0"/>
              </a:rPr>
              <a:t>can expose the control group to various conditions, including no treatment; an alternative treatment; a placebo or </a:t>
            </a:r>
            <a:r>
              <a:rPr lang="en-US" sz="3500" b="1" dirty="0" smtClean="0">
                <a:solidFill>
                  <a:srgbClr val="00B050"/>
                </a:solidFill>
                <a:latin typeface="Times New Roman" panose="02020603050405020304" pitchFamily="18" charset="0"/>
                <a:cs typeface="Times New Roman" panose="02020603050405020304" pitchFamily="18" charset="0"/>
              </a:rPr>
              <a:t>pseudo intervention</a:t>
            </a:r>
            <a:r>
              <a:rPr lang="en-US" sz="3500" b="1" dirty="0">
                <a:solidFill>
                  <a:srgbClr val="00B050"/>
                </a:solidFill>
                <a:latin typeface="Times New Roman" panose="02020603050405020304" pitchFamily="18" charset="0"/>
                <a:cs typeface="Times New Roman" panose="02020603050405020304" pitchFamily="18" charset="0"/>
              </a:rPr>
              <a:t>; standard treatment (“usual care”); different doses of the treatment; and a wait-list (delayed treatment) condition.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4564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0">
              <a:buNone/>
            </a:pPr>
            <a:r>
              <a:rPr lang="en-US" dirty="0" smtClean="0">
                <a:latin typeface="Times New Roman" panose="02020603050405020304" pitchFamily="18" charset="0"/>
                <a:cs typeface="Times New Roman" panose="02020603050405020304" pitchFamily="18" charset="0"/>
              </a:rPr>
              <a:t>    3. </a:t>
            </a:r>
            <a:r>
              <a:rPr lang="en-US" b="1" dirty="0" smtClean="0">
                <a:latin typeface="Times New Roman" panose="02020603050405020304" pitchFamily="18" charset="0"/>
                <a:cs typeface="Times New Roman" panose="02020603050405020304" pitchFamily="18" charset="0"/>
              </a:rPr>
              <a:t>Randomization: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experimenter assigns subjects to a control or experimental condition on a random basis</a:t>
            </a:r>
            <a:r>
              <a:rPr lang="en-US" b="1" dirty="0">
                <a:latin typeface="Times New Roman" panose="02020603050405020304" pitchFamily="18" charset="0"/>
                <a:cs typeface="Times New Roman" panose="02020603050405020304" pitchFamily="18" charset="0"/>
              </a:rPr>
              <a:t>. </a:t>
            </a:r>
            <a:endParaRPr lang="ar-SA" dirty="0">
              <a:latin typeface="Times New Roman" panose="02020603050405020304" pitchFamily="18" charset="0"/>
              <a:cs typeface="Times New Roman" panose="02020603050405020304" pitchFamily="18" charset="0"/>
            </a:endParaRPr>
          </a:p>
          <a:p>
            <a:pPr algn="just" rtl="0">
              <a:buNone/>
            </a:pPr>
            <a:r>
              <a:rPr lang="en-US" dirty="0" smtClean="0">
                <a:latin typeface="Times New Roman" panose="02020603050405020304" pitchFamily="18" charset="0"/>
                <a:cs typeface="Times New Roman" panose="02020603050405020304" pitchFamily="18" charset="0"/>
              </a:rPr>
              <a:t>   </a:t>
            </a:r>
            <a:r>
              <a:rPr lang="en-US" dirty="0" smtClean="0">
                <a:solidFill>
                  <a:srgbClr val="00B050"/>
                </a:solidFill>
                <a:latin typeface="Times New Roman" panose="02020603050405020304" pitchFamily="18" charset="0"/>
                <a:cs typeface="Times New Roman" panose="02020603050405020304" pitchFamily="18" charset="0"/>
              </a:rPr>
              <a:t>Random </a:t>
            </a:r>
            <a:r>
              <a:rPr lang="en-US" dirty="0">
                <a:solidFill>
                  <a:srgbClr val="00B050"/>
                </a:solidFill>
                <a:latin typeface="Times New Roman" panose="02020603050405020304" pitchFamily="18" charset="0"/>
                <a:cs typeface="Times New Roman" panose="02020603050405020304" pitchFamily="18" charset="0"/>
              </a:rPr>
              <a:t>assignment can be accomplished by ﬂipping a coin or pulling names from a hat. Researchers typically either use computers to perform the </a:t>
            </a:r>
            <a:r>
              <a:rPr lang="en-US" dirty="0" smtClean="0">
                <a:solidFill>
                  <a:srgbClr val="00B050"/>
                </a:solidFill>
                <a:latin typeface="Times New Roman" panose="02020603050405020304" pitchFamily="18" charset="0"/>
                <a:cs typeface="Times New Roman" panose="02020603050405020304" pitchFamily="18" charset="0"/>
              </a:rPr>
              <a:t>randomization or </a:t>
            </a:r>
            <a:r>
              <a:rPr lang="en-US" dirty="0">
                <a:solidFill>
                  <a:srgbClr val="00B050"/>
                </a:solidFill>
                <a:latin typeface="Times New Roman" panose="02020603050405020304" pitchFamily="18" charset="0"/>
                <a:cs typeface="Times New Roman" panose="02020603050405020304" pitchFamily="18" charset="0"/>
              </a:rPr>
              <a:t>rely on a table of random numbers</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0622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0">
              <a:buNone/>
            </a:pPr>
            <a:r>
              <a:rPr lang="en-US" dirty="0">
                <a:solidFill>
                  <a:srgbClr val="FF0000"/>
                </a:solidFill>
                <a:latin typeface="Times New Roman" panose="02020603050405020304" pitchFamily="18" charset="0"/>
                <a:cs typeface="Times New Roman" panose="02020603050405020304" pitchFamily="18" charset="0"/>
              </a:rPr>
              <a:t>Experimental designs are considered by many to be </a:t>
            </a:r>
            <a:r>
              <a:rPr lang="en-US" dirty="0">
                <a:solidFill>
                  <a:srgbClr val="00B050"/>
                </a:solidFill>
                <a:latin typeface="Times New Roman" panose="02020603050405020304" pitchFamily="18" charset="0"/>
                <a:cs typeface="Times New Roman" panose="02020603050405020304" pitchFamily="18" charset="0"/>
              </a:rPr>
              <a:t>the gold standard </a:t>
            </a:r>
            <a:r>
              <a:rPr lang="en-US" dirty="0">
                <a:solidFill>
                  <a:srgbClr val="FF0000"/>
                </a:solidFill>
                <a:latin typeface="Times New Roman" panose="02020603050405020304" pitchFamily="18" charset="0"/>
                <a:cs typeface="Times New Roman" panose="02020603050405020304" pitchFamily="18" charset="0"/>
              </a:rPr>
              <a:t>because they come closer than any other design in meeting the criteria for inferring causal </a:t>
            </a:r>
            <a:r>
              <a:rPr lang="en-US" dirty="0" smtClean="0">
                <a:solidFill>
                  <a:srgbClr val="FF0000"/>
                </a:solidFill>
                <a:latin typeface="Times New Roman" panose="02020603050405020304" pitchFamily="18" charset="0"/>
                <a:cs typeface="Times New Roman" panose="02020603050405020304" pitchFamily="18" charset="0"/>
              </a:rPr>
              <a:t>relationships.</a:t>
            </a:r>
          </a:p>
          <a:p>
            <a:pPr marL="0" indent="0" algn="just" rtl="0">
              <a:buNone/>
            </a:pP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571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92500" lnSpcReduction="10000"/>
          </a:bodyPr>
          <a:lstStyle/>
          <a:p>
            <a:pPr marL="0" indent="0" algn="just" rtl="0">
              <a:buNone/>
            </a:pPr>
            <a:r>
              <a:rPr lang="en-US" b="1" u="sng" dirty="0">
                <a:solidFill>
                  <a:srgbClr val="FF0000"/>
                </a:solidFill>
                <a:latin typeface="Times New Roman" panose="02020603050405020304" pitchFamily="18" charset="0"/>
                <a:cs typeface="Times New Roman" panose="02020603050405020304" pitchFamily="18" charset="0"/>
              </a:rPr>
              <a:t>How can you tell if a study is </a:t>
            </a:r>
            <a:r>
              <a:rPr lang="en-US" b="1" u="sng" dirty="0" smtClean="0">
                <a:solidFill>
                  <a:srgbClr val="FF0000"/>
                </a:solidFill>
                <a:latin typeface="Times New Roman" panose="02020603050405020304" pitchFamily="18" charset="0"/>
                <a:cs typeface="Times New Roman" panose="02020603050405020304" pitchFamily="18" charset="0"/>
              </a:rPr>
              <a:t>Experimental</a:t>
            </a:r>
            <a:r>
              <a:rPr lang="en-US" b="1" u="sng" dirty="0">
                <a:solidFill>
                  <a:srgbClr val="FF0000"/>
                </a:solidFill>
                <a:latin typeface="Times New Roman" panose="02020603050405020304" pitchFamily="18" charset="0"/>
                <a:cs typeface="Times New Roman" panose="02020603050405020304" pitchFamily="18" charset="0"/>
              </a:rPr>
              <a:t>? </a:t>
            </a:r>
            <a:endParaRPr lang="en-US" b="1" u="sng"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b="1" dirty="0" smtClean="0">
                <a:latin typeface="Times New Roman" panose="02020603050405020304" pitchFamily="18" charset="0"/>
                <a:cs typeface="Times New Roman" panose="02020603050405020304" pitchFamily="18" charset="0"/>
              </a:rPr>
              <a:t>     Researchers </a:t>
            </a:r>
            <a:r>
              <a:rPr lang="en-US" b="1" dirty="0">
                <a:latin typeface="Times New Roman" panose="02020603050405020304" pitchFamily="18" charset="0"/>
                <a:cs typeface="Times New Roman" panose="02020603050405020304" pitchFamily="18" charset="0"/>
              </a:rPr>
              <a:t>usually indicate in the method section of their reports that they have used an experimental design, but they may also say they used a randomized design or an RCT. </a:t>
            </a:r>
            <a:endParaRPr lang="en-US" b="1" dirty="0" smtClean="0">
              <a:latin typeface="Times New Roman" panose="02020603050405020304" pitchFamily="18" charset="0"/>
              <a:cs typeface="Times New Roman" panose="02020603050405020304" pitchFamily="18" charset="0"/>
            </a:endParaRPr>
          </a:p>
          <a:p>
            <a:pPr marL="0" indent="0" algn="just" rtl="0">
              <a:buNone/>
            </a:pPr>
            <a:r>
              <a:rPr lang="en-US" b="1" dirty="0" smtClean="0">
                <a:solidFill>
                  <a:srgbClr val="00B050"/>
                </a:solidFill>
                <a:latin typeface="Times New Roman" panose="02020603050405020304" pitchFamily="18" charset="0"/>
                <a:cs typeface="Times New Roman" panose="02020603050405020304" pitchFamily="18" charset="0"/>
              </a:rPr>
              <a:t>If </a:t>
            </a:r>
            <a:r>
              <a:rPr lang="en-US" b="1" dirty="0">
                <a:solidFill>
                  <a:srgbClr val="00B050"/>
                </a:solidFill>
                <a:latin typeface="Times New Roman" panose="02020603050405020304" pitchFamily="18" charset="0"/>
                <a:cs typeface="Times New Roman" panose="02020603050405020304" pitchFamily="18" charset="0"/>
              </a:rPr>
              <a:t>such terms are missing, you can conclude that a study is experimental if the report says that the study purpose was to test, evaluate, or examine the effectiveness of an intervention, treatment, or innovation, </a:t>
            </a:r>
            <a:r>
              <a:rPr lang="en-US" b="1" dirty="0">
                <a:solidFill>
                  <a:srgbClr val="FF0000"/>
                </a:solidFill>
                <a:latin typeface="Times New Roman" panose="02020603050405020304" pitchFamily="18" charset="0"/>
                <a:cs typeface="Times New Roman" panose="02020603050405020304" pitchFamily="18" charset="0"/>
              </a:rPr>
              <a:t>AND</a:t>
            </a:r>
            <a:r>
              <a:rPr lang="en-US" b="1" dirty="0">
                <a:solidFill>
                  <a:srgbClr val="00B050"/>
                </a:solidFill>
                <a:latin typeface="Times New Roman" panose="02020603050405020304" pitchFamily="18" charset="0"/>
                <a:cs typeface="Times New Roman" panose="02020603050405020304" pitchFamily="18" charset="0"/>
              </a:rPr>
              <a:t> if individual participants were put into groups (or exposed to different conditions) at random</a:t>
            </a:r>
            <a:r>
              <a:rPr lang="en-US"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57773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686800" cy="5616624"/>
          </a:xfrm>
        </p:spPr>
        <p:txBody>
          <a:bodyPr>
            <a:noAutofit/>
          </a:bodyPr>
          <a:lstStyle/>
          <a:p>
            <a:pPr algn="just" rtl="0">
              <a:buNone/>
            </a:pPr>
            <a:r>
              <a:rPr lang="en-US" dirty="0" smtClean="0">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Experimental</a:t>
            </a:r>
            <a:r>
              <a:rPr lang="en-US" b="1" dirty="0">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Designs</a:t>
            </a:r>
          </a:p>
          <a:p>
            <a:pPr algn="just" rtl="0">
              <a:buNone/>
            </a:pPr>
            <a:r>
              <a:rPr lang="en-US" dirty="0" smtClean="0">
                <a:solidFill>
                  <a:srgbClr val="FF0000"/>
                </a:solidFill>
                <a:latin typeface="Times New Roman" panose="02020603050405020304" pitchFamily="18" charset="0"/>
                <a:cs typeface="Times New Roman" panose="02020603050405020304" pitchFamily="18" charset="0"/>
              </a:rPr>
              <a:t>    Symbolic presentation of research design </a:t>
            </a:r>
          </a:p>
          <a:p>
            <a:pPr algn="just" rtl="0">
              <a:buNone/>
            </a:pPr>
            <a:r>
              <a:rPr lang="en-US" sz="2800" dirty="0" smtClean="0">
                <a:latin typeface="Times New Roman" panose="02020603050405020304" pitchFamily="18" charset="0"/>
                <a:cs typeface="Times New Roman" panose="02020603050405020304" pitchFamily="18" charset="0"/>
              </a:rPr>
              <a:t>    Experimental designs can be explained   graphically using symbols to represent features of the design.</a:t>
            </a:r>
          </a:p>
          <a:p>
            <a:pPr algn="just" rtl="0">
              <a:buNone/>
            </a:pPr>
            <a:r>
              <a:rPr lang="en-US" sz="2800" dirty="0" smtClean="0">
                <a:latin typeface="Times New Roman" panose="02020603050405020304" pitchFamily="18" charset="0"/>
                <a:cs typeface="Times New Roman" panose="02020603050405020304" pitchFamily="18" charset="0"/>
              </a:rPr>
              <a:t>     In these diagrams, the convention is that </a:t>
            </a:r>
          </a:p>
          <a:p>
            <a:pPr algn="just" rtl="0">
              <a:buNone/>
            </a:pPr>
            <a:r>
              <a:rPr lang="en-US" sz="2800" dirty="0" smtClean="0">
                <a:latin typeface="Times New Roman" panose="02020603050405020304" pitchFamily="18" charset="0"/>
                <a:cs typeface="Times New Roman" panose="02020603050405020304" pitchFamily="18" charset="0"/>
              </a:rPr>
              <a:t>    R= random assignment of subjects to groups,</a:t>
            </a:r>
          </a:p>
          <a:p>
            <a:pPr algn="just" rtl="0">
              <a:buNone/>
            </a:pPr>
            <a:r>
              <a:rPr lang="en-US" sz="2800" dirty="0" smtClean="0">
                <a:latin typeface="Times New Roman" panose="02020603050405020304" pitchFamily="18" charset="0"/>
                <a:cs typeface="Times New Roman" panose="02020603050405020304" pitchFamily="18" charset="0"/>
              </a:rPr>
              <a:t>    O = observation or measurement of dependent variable</a:t>
            </a:r>
          </a:p>
          <a:p>
            <a:pPr algn="just" rtl="0">
              <a:buNone/>
            </a:pPr>
            <a:r>
              <a:rPr lang="en-US" sz="2800" dirty="0" smtClean="0">
                <a:latin typeface="Times New Roman" panose="02020603050405020304" pitchFamily="18" charset="0"/>
                <a:cs typeface="Times New Roman" panose="02020603050405020304" pitchFamily="18" charset="0"/>
              </a:rPr>
              <a:t>    X =experimental  treatment or intervention</a:t>
            </a:r>
          </a:p>
          <a:p>
            <a:pPr algn="just" rtl="0">
              <a:buNone/>
            </a:pPr>
            <a:r>
              <a:rPr lang="en-US" sz="2800" dirty="0" smtClean="0">
                <a:latin typeface="Times New Roman" panose="02020603050405020304" pitchFamily="18" charset="0"/>
                <a:cs typeface="Times New Roman" panose="02020603050405020304" pitchFamily="18" charset="0"/>
              </a:rPr>
              <a:t>    </a:t>
            </a:r>
            <a:endParaRPr lang="ar-SA"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0">
              <a:buNone/>
            </a:pPr>
            <a:r>
              <a:rPr lang="en-US" dirty="0">
                <a:solidFill>
                  <a:srgbClr val="FF0000"/>
                </a:solidFill>
                <a:latin typeface="Times New Roman" panose="02020603050405020304" pitchFamily="18" charset="0"/>
                <a:cs typeface="Times New Roman" panose="02020603050405020304" pitchFamily="18" charset="0"/>
              </a:rPr>
              <a:t>Three types of true experimental designs </a:t>
            </a:r>
            <a:r>
              <a:rPr lang="en-US" dirty="0" smtClean="0">
                <a:solidFill>
                  <a:srgbClr val="FF0000"/>
                </a:solidFill>
                <a:latin typeface="Times New Roman" panose="02020603050405020304" pitchFamily="18" charset="0"/>
                <a:cs typeface="Times New Roman" panose="02020603050405020304" pitchFamily="18" charset="0"/>
              </a:rPr>
              <a:t>:</a:t>
            </a:r>
          </a:p>
          <a:p>
            <a:pPr algn="just" rtl="0"/>
            <a:r>
              <a:rPr lang="en-US" dirty="0" smtClean="0">
                <a:solidFill>
                  <a:srgbClr val="00B0F0"/>
                </a:solidFill>
                <a:latin typeface="Times New Roman" panose="02020603050405020304" pitchFamily="18" charset="0"/>
                <a:cs typeface="Times New Roman" panose="02020603050405020304" pitchFamily="18" charset="0"/>
              </a:rPr>
              <a:t>The pretest - posttest </a:t>
            </a:r>
            <a:r>
              <a:rPr lang="en-US" dirty="0">
                <a:solidFill>
                  <a:srgbClr val="00B0F0"/>
                </a:solidFill>
                <a:latin typeface="Times New Roman" panose="02020603050405020304" pitchFamily="18" charset="0"/>
                <a:cs typeface="Times New Roman" panose="02020603050405020304" pitchFamily="18" charset="0"/>
              </a:rPr>
              <a:t>control group </a:t>
            </a:r>
            <a:r>
              <a:rPr lang="en-US" dirty="0" smtClean="0">
                <a:solidFill>
                  <a:srgbClr val="00B0F0"/>
                </a:solidFill>
                <a:latin typeface="Times New Roman" panose="02020603050405020304" pitchFamily="18" charset="0"/>
                <a:cs typeface="Times New Roman" panose="02020603050405020304" pitchFamily="18" charset="0"/>
              </a:rPr>
              <a:t>design.</a:t>
            </a:r>
          </a:p>
          <a:p>
            <a:pPr algn="just" rtl="0"/>
            <a:r>
              <a:rPr lang="en-US" dirty="0" smtClean="0">
                <a:solidFill>
                  <a:srgbClr val="00B0F0"/>
                </a:solidFill>
                <a:latin typeface="Times New Roman" panose="02020603050405020304" pitchFamily="18" charset="0"/>
                <a:cs typeface="Times New Roman" panose="02020603050405020304" pitchFamily="18" charset="0"/>
              </a:rPr>
              <a:t>The </a:t>
            </a:r>
            <a:r>
              <a:rPr lang="en-US" dirty="0" smtClean="0">
                <a:solidFill>
                  <a:srgbClr val="00B0F0"/>
                </a:solidFill>
                <a:latin typeface="Times New Roman" panose="02020603050405020304" pitchFamily="18" charset="0"/>
                <a:cs typeface="Times New Roman" panose="02020603050405020304" pitchFamily="18" charset="0"/>
              </a:rPr>
              <a:t>posttest-only </a:t>
            </a:r>
            <a:r>
              <a:rPr lang="en-US" dirty="0">
                <a:solidFill>
                  <a:srgbClr val="00B0F0"/>
                </a:solidFill>
                <a:latin typeface="Times New Roman" panose="02020603050405020304" pitchFamily="18" charset="0"/>
                <a:cs typeface="Times New Roman" panose="02020603050405020304" pitchFamily="18" charset="0"/>
              </a:rPr>
              <a:t>control group design, and </a:t>
            </a:r>
            <a:endParaRPr lang="en-US" dirty="0" smtClean="0">
              <a:solidFill>
                <a:srgbClr val="00B0F0"/>
              </a:solidFill>
              <a:latin typeface="Times New Roman" panose="02020603050405020304" pitchFamily="18" charset="0"/>
              <a:cs typeface="Times New Roman" panose="02020603050405020304" pitchFamily="18" charset="0"/>
            </a:endParaRPr>
          </a:p>
          <a:p>
            <a:pPr algn="just" rtl="0"/>
            <a:r>
              <a:rPr lang="en-US" dirty="0" smtClean="0">
                <a:solidFill>
                  <a:srgbClr val="00B0F0"/>
                </a:solidFill>
                <a:latin typeface="Times New Roman" panose="02020603050405020304" pitchFamily="18" charset="0"/>
                <a:cs typeface="Times New Roman" panose="02020603050405020304" pitchFamily="18" charset="0"/>
              </a:rPr>
              <a:t>The </a:t>
            </a:r>
            <a:r>
              <a:rPr lang="en-US" dirty="0">
                <a:solidFill>
                  <a:srgbClr val="00B0F0"/>
                </a:solidFill>
                <a:latin typeface="Times New Roman" panose="02020603050405020304" pitchFamily="18" charset="0"/>
                <a:cs typeface="Times New Roman" panose="02020603050405020304" pitchFamily="18" charset="0"/>
              </a:rPr>
              <a:t>Solomon </a:t>
            </a:r>
            <a:r>
              <a:rPr lang="en-US" dirty="0" smtClean="0">
                <a:solidFill>
                  <a:srgbClr val="00B0F0"/>
                </a:solidFill>
                <a:latin typeface="Times New Roman" panose="02020603050405020304" pitchFamily="18" charset="0"/>
                <a:cs typeface="Times New Roman" panose="02020603050405020304" pitchFamily="18" charset="0"/>
              </a:rPr>
              <a:t>four group </a:t>
            </a:r>
            <a:r>
              <a:rPr lang="en-US" dirty="0">
                <a:solidFill>
                  <a:srgbClr val="00B0F0"/>
                </a:solidFill>
                <a:latin typeface="Times New Roman" panose="02020603050405020304" pitchFamily="18" charset="0"/>
                <a:cs typeface="Times New Roman" panose="02020603050405020304" pitchFamily="18" charset="0"/>
              </a:rPr>
              <a:t>design. </a:t>
            </a:r>
          </a:p>
        </p:txBody>
      </p:sp>
    </p:spTree>
    <p:extLst>
      <p:ext uri="{BB962C8B-B14F-4D97-AF65-F5344CB8AC3E}">
        <p14:creationId xmlns:p14="http://schemas.microsoft.com/office/powerpoint/2010/main" val="1221364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5977</TotalTime>
  <Words>2015</Words>
  <Application>Microsoft Office PowerPoint</Application>
  <PresentationFormat>عرض على الشاشة (3:4)‏</PresentationFormat>
  <Paragraphs>146</Paragraphs>
  <Slides>34</Slides>
  <Notes>3</Notes>
  <HiddenSlides>0</HiddenSlides>
  <MMClips>0</MMClips>
  <ScaleCrop>false</ScaleCrop>
  <HeadingPairs>
    <vt:vector size="4" baseType="variant">
      <vt:variant>
        <vt:lpstr>نسق</vt:lpstr>
      </vt:variant>
      <vt:variant>
        <vt:i4>1</vt:i4>
      </vt:variant>
      <vt:variant>
        <vt:lpstr>عناوين الشرائح</vt:lpstr>
      </vt:variant>
      <vt:variant>
        <vt:i4>34</vt:i4>
      </vt:variant>
    </vt:vector>
  </HeadingPairs>
  <TitlesOfParts>
    <vt:vector size="35"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c:creator>
  <cp:lastModifiedBy>Hisham</cp:lastModifiedBy>
  <cp:revision>273</cp:revision>
  <dcterms:created xsi:type="dcterms:W3CDTF">2015-06-22T00:57:39Z</dcterms:created>
  <dcterms:modified xsi:type="dcterms:W3CDTF">2021-12-13T06:56:55Z</dcterms:modified>
</cp:coreProperties>
</file>